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3"/>
  </p:notesMasterIdLst>
  <p:handoutMasterIdLst>
    <p:handoutMasterId r:id="rId54"/>
  </p:handoutMasterIdLst>
  <p:sldIdLst>
    <p:sldId id="256" r:id="rId2"/>
    <p:sldId id="367" r:id="rId3"/>
    <p:sldId id="578" r:id="rId4"/>
    <p:sldId id="579" r:id="rId5"/>
    <p:sldId id="603" r:id="rId6"/>
    <p:sldId id="612" r:id="rId7"/>
    <p:sldId id="592" r:id="rId8"/>
    <p:sldId id="598" r:id="rId9"/>
    <p:sldId id="663" r:id="rId10"/>
    <p:sldId id="643" r:id="rId11"/>
    <p:sldId id="650" r:id="rId12"/>
    <p:sldId id="668" r:id="rId13"/>
    <p:sldId id="675" r:id="rId14"/>
    <p:sldId id="669" r:id="rId15"/>
    <p:sldId id="671" r:id="rId16"/>
    <p:sldId id="672" r:id="rId17"/>
    <p:sldId id="670" r:id="rId18"/>
    <p:sldId id="606" r:id="rId19"/>
    <p:sldId id="593" r:id="rId20"/>
    <p:sldId id="627" r:id="rId21"/>
    <p:sldId id="626" r:id="rId22"/>
    <p:sldId id="621" r:id="rId23"/>
    <p:sldId id="622" r:id="rId24"/>
    <p:sldId id="636" r:id="rId25"/>
    <p:sldId id="591" r:id="rId26"/>
    <p:sldId id="583" r:id="rId27"/>
    <p:sldId id="618" r:id="rId28"/>
    <p:sldId id="619" r:id="rId29"/>
    <p:sldId id="611" r:id="rId30"/>
    <p:sldId id="616" r:id="rId31"/>
    <p:sldId id="630" r:id="rId32"/>
    <p:sldId id="656" r:id="rId33"/>
    <p:sldId id="674" r:id="rId34"/>
    <p:sldId id="660" r:id="rId35"/>
    <p:sldId id="673" r:id="rId36"/>
    <p:sldId id="664" r:id="rId37"/>
    <p:sldId id="665" r:id="rId38"/>
    <p:sldId id="582" r:id="rId39"/>
    <p:sldId id="384" r:id="rId40"/>
    <p:sldId id="602" r:id="rId41"/>
    <p:sldId id="609" r:id="rId42"/>
    <p:sldId id="658" r:id="rId43"/>
    <p:sldId id="652" r:id="rId44"/>
    <p:sldId id="639" r:id="rId45"/>
    <p:sldId id="640" r:id="rId46"/>
    <p:sldId id="644" r:id="rId47"/>
    <p:sldId id="662" r:id="rId48"/>
    <p:sldId id="651" r:id="rId49"/>
    <p:sldId id="666" r:id="rId50"/>
    <p:sldId id="659" r:id="rId51"/>
    <p:sldId id="676" r:id="rId52"/>
  </p:sldIdLst>
  <p:sldSz cx="9144000" cy="6858000" type="screen4x3"/>
  <p:notesSz cx="6797675" cy="987425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hsiao" initials="kh" lastIdx="1" clrIdx="0">
    <p:extLst>
      <p:ext uri="{19B8F6BF-5375-455C-9EA6-DF929625EA0E}">
        <p15:presenceInfo xmlns:p15="http://schemas.microsoft.com/office/powerpoint/2012/main" userId="d5cfbe191f8d0b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01"/>
    <a:srgbClr val="FFD7D6"/>
    <a:srgbClr val="D7ABA9"/>
    <a:srgbClr val="D87C79"/>
    <a:srgbClr val="C04D5E"/>
    <a:srgbClr val="008000"/>
    <a:srgbClr val="00CC00"/>
    <a:srgbClr val="FF0000"/>
    <a:srgbClr val="0000FF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75" autoAdjust="0"/>
    <p:restoredTop sz="89252" autoAdjust="0"/>
  </p:normalViewPr>
  <p:slideViewPr>
    <p:cSldViewPr>
      <p:cViewPr varScale="1">
        <p:scale>
          <a:sx n="93" d="100"/>
          <a:sy n="93" d="100"/>
        </p:scale>
        <p:origin x="1696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552"/>
    </p:cViewPr>
  </p:outlineViewPr>
  <p:notesTextViewPr>
    <p:cViewPr>
      <p:scale>
        <a:sx n="130" d="100"/>
        <a:sy n="130" d="100"/>
      </p:scale>
      <p:origin x="0" y="0"/>
    </p:cViewPr>
  </p:notesTextViewPr>
  <p:sorterViewPr>
    <p:cViewPr>
      <p:scale>
        <a:sx n="66" d="100"/>
        <a:sy n="66" d="100"/>
      </p:scale>
      <p:origin x="0" y="-288"/>
    </p:cViewPr>
  </p:sorterViewPr>
  <p:notesViewPr>
    <p:cSldViewPr>
      <p:cViewPr varScale="1">
        <p:scale>
          <a:sx n="74" d="100"/>
          <a:sy n="74" d="100"/>
        </p:scale>
        <p:origin x="3544" y="17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73E1C31-C464-4E0C-B169-5B975F91BA07}" type="datetimeFigureOut">
              <a:rPr lang="zh-TW" altLang="en-US"/>
              <a:pPr>
                <a:defRPr/>
              </a:pPr>
              <a:t>2019/6/10</a:t>
            </a:fld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FEE8EE51-E3C7-4114-AAF7-F766363F291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46BB61A-00BC-47CD-A11D-3CDC676B4854}" type="datetimeFigureOut">
              <a:rPr lang="zh-TW" altLang="en-US"/>
              <a:pPr>
                <a:defRPr/>
              </a:pPr>
              <a:t>2019/6/10</a:t>
            </a:fld>
            <a:endParaRPr lang="en-US" alt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 bwMode="auto">
          <a:xfrm>
            <a:off x="679450" y="4689475"/>
            <a:ext cx="5438775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915E931B-590C-4ECC-A8D3-ABE8AF66723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question/27836140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ryanligod.com/2018/11/27/2018-11-27%20HNSW%20%E4%BB%8B%E7%BB%8D/" TargetMode="External"/><Relationship Id="rId4" Type="http://schemas.openxmlformats.org/officeDocument/2006/relationships/hyperlink" Target="https://stats.stackexchange.com/questions/159070/curse-of-dimensionality-knn-classifier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vis-www.cs.umass.edu/lfw/index.html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1863" y="741363"/>
            <a:ext cx="4935537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TW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Parkhi, Omkar M., Andrea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Vedaldi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Andrew Zisserman. "Deep face recognition." </a:t>
            </a:r>
            <a:r>
              <a:rPr lang="en-US" altLang="zh-TW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bmvc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Vol. 1. No. 3. 2015.</a:t>
            </a:r>
          </a:p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先視為一個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8631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類的分類氣，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接著再把最後一層拿掉，變成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vector</a:t>
            </a: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還可以用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triplet loss 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fine-tune</a:t>
            </a:r>
            <a:b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为什么不适用 </a:t>
            </a:r>
            <a:r>
              <a:rPr lang="en-US" altLang="zh-CN" dirty="0"/>
              <a:t>softmax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函数呢，</a:t>
            </a:r>
            <a:r>
              <a:rPr lang="en-US" altLang="zh-CN" dirty="0"/>
              <a:t>softmax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最终的类别数是确定的，而</a:t>
            </a:r>
            <a:r>
              <a:rPr lang="en-US" altLang="zh-CN" dirty="0"/>
              <a:t>Triplet loss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学到的是一个好的</a:t>
            </a:r>
            <a:r>
              <a:rPr lang="en-US" altLang="zh-CN" dirty="0"/>
              <a:t>embedding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，相似的图像在</a:t>
            </a:r>
            <a:r>
              <a:rPr lang="en-US" altLang="zh-CN" dirty="0"/>
              <a:t>embedding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空间里是相近的，可以判断是否是同一个人脸。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4145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/>
              <a:t>Knn</a:t>
            </a:r>
            <a:r>
              <a:rPr lang="zh-CN" altLang="en-US" dirty="0"/>
              <a:t>在高為的表現不好，因為有維度災難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在樣本數一樣的情況下，為度越高在空間的分佈越稀疏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越接近這個球的中心就越稀疏，當維度一直增加距離趨近於</a:t>
            </a:r>
            <a:r>
              <a:rPr lang="en-US" altLang="zh-CN" dirty="0"/>
              <a:t>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因為</a:t>
            </a:r>
            <a:r>
              <a:rPr lang="en-US" altLang="zh-CN" dirty="0" err="1"/>
              <a:t>knn</a:t>
            </a:r>
            <a:r>
              <a:rPr lang="zh-CN" altLang="en-US" dirty="0"/>
              <a:t>完全對</a:t>
            </a:r>
            <a:r>
              <a:rPr lang="en-US" altLang="zh-CN" dirty="0"/>
              <a:t>data</a:t>
            </a:r>
            <a:r>
              <a:rPr lang="zh-CN" altLang="en-US" dirty="0"/>
              <a:t>不做處理，如果樣本不夠多很容易</a:t>
            </a:r>
            <a:r>
              <a:rPr lang="en-US" altLang="zh-CN" dirty="0"/>
              <a:t>overfitting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KNN</a:t>
            </a:r>
            <a:r>
              <a:rPr lang="zh-CN" altLang="en-US" dirty="0"/>
              <a:t>就是要比</a:t>
            </a:r>
            <a:r>
              <a:rPr lang="en-US" altLang="zh-CN" dirty="0"/>
              <a:t>n</a:t>
            </a:r>
            <a:r>
              <a:rPr lang="zh-CN" altLang="en-US" dirty="0"/>
              <a:t>次</a:t>
            </a:r>
            <a:r>
              <a:rPr lang="en-US" altLang="zh-CN" dirty="0"/>
              <a:t>, </a:t>
            </a:r>
            <a:r>
              <a:rPr lang="en-US" altLang="zh-CN" dirty="0" err="1"/>
              <a:t>ann</a:t>
            </a:r>
            <a:r>
              <a:rPr lang="zh-CN" altLang="en-US" dirty="0"/>
              <a:t>可以想像成對空間的劃分，可以找到子空間，不用所有的空間都找過，速度快但是犧牲一些準確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ＨＮＳＷ是一個</a:t>
            </a:r>
            <a:r>
              <a:rPr lang="en-US" altLang="zh-CN" dirty="0"/>
              <a:t>greedy</a:t>
            </a:r>
            <a:r>
              <a:rPr lang="zh-CN" altLang="en-US" dirty="0"/>
              <a:t>，先用粗略地找（邊比較大）達到局部最小的時候，再往下一層找，這層的邊都會比較小，</a:t>
            </a:r>
            <a:br>
              <a:rPr lang="en-US" altLang="zh-CN" dirty="0"/>
            </a:br>
            <a:r>
              <a:rPr lang="zh-CN" altLang="en-US" dirty="0"/>
              <a:t>可以有效降低複雜度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hlinkClick r:id="rId3"/>
              </a:rPr>
              <a:t>https://www.zhihu.com/question/27836140</a:t>
            </a:r>
            <a:br>
              <a:rPr lang="en-US" altLang="zh-TW" dirty="0"/>
            </a:br>
            <a:r>
              <a:rPr lang="en-US" altLang="zh-TW" dirty="0"/>
              <a:t>http://</a:t>
            </a:r>
            <a:r>
              <a:rPr lang="en-US" altLang="zh-TW" dirty="0" err="1"/>
              <a:t>www.visiondummy.com</a:t>
            </a:r>
            <a:r>
              <a:rPr lang="en-US" altLang="zh-TW" dirty="0"/>
              <a:t>/2014/04/curse-dimensionality-affect-classification/</a:t>
            </a:r>
          </a:p>
          <a:p>
            <a:endParaRPr kumimoji="1" lang="en-US" altLang="zh-TW" dirty="0"/>
          </a:p>
          <a:p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self study - Curse of dimensionality: kNN classifier - Cross Validated</a:t>
            </a:r>
          </a:p>
          <a:p>
            <a:endParaRPr lang="en-US" altLang="zh-TW" sz="1200" b="0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4"/>
            </a:endParaRPr>
          </a:p>
          <a:p>
            <a:r>
              <a:rPr lang="en-US" altLang="zh-TW" dirty="0">
                <a:hlinkClick r:id="rId5"/>
              </a:rPr>
              <a:t>https://www.ryanligod.com/2018/11/27/2018-11-27%20HNSW%20%E4%BB%8B%E7%BB%8D/</a:t>
            </a:r>
            <a:b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</a:br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https://stats.stackexchange.com/.../curse-of-dimensionality-knn-classifier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5772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409_0, 312_3, 280_2, 012_3, 409_2</a:t>
            </a:r>
            <a:br>
              <a:rPr kumimoji="1" lang="en-US" altLang="zh-TW" dirty="0"/>
            </a:br>
            <a:r>
              <a:rPr kumimoji="1" lang="en-US" altLang="zh-TW" dirty="0"/>
              <a:t>method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98819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409_0, 312_3, 280_2, 012_3, 409_2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7759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409_0, 312_3, 280_2, 012_3, 409_2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4863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409_0, 312_3, 280_2, 012_3, 409_2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20334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409_0, 312_3, 280_2, 012_3, 409_2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49526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409_0, 312_3, 280_2, 012_3, 409_2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2870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83512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PASCAL person layout dataset</a:t>
            </a:r>
            <a:r>
              <a:rPr lang="zh-TW" altLang="zh-TW" dirty="0">
                <a:effectLst/>
              </a:rPr>
              <a:t> </a:t>
            </a:r>
            <a:endParaRPr lang="en-US" altLang="zh-TW" dirty="0">
              <a:effectLst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Annotated Faces in the Wild</a:t>
            </a:r>
            <a:r>
              <a:rPr lang="zh-TW" altLang="zh-TW" dirty="0">
                <a:effectLst/>
              </a:rPr>
              <a:t>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1158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Detection Data Set and Benchmark</a:t>
            </a:r>
            <a:endParaRPr kumimoji="1" lang="en-US" altLang="zh-CN" dirty="0"/>
          </a:p>
          <a:p>
            <a:r>
              <a:rPr kumimoji="1" lang="zh-CN" altLang="en-US" dirty="0"/>
              <a:t>離散的意思是一個</a:t>
            </a:r>
            <a:r>
              <a:rPr kumimoji="1" lang="en-US" altLang="zh-CN" dirty="0"/>
              <a:t>face</a:t>
            </a:r>
            <a:r>
              <a:rPr kumimoji="1" lang="zh-CN" altLang="en-US" dirty="0"/>
              <a:t>一個</a:t>
            </a:r>
            <a:r>
              <a:rPr kumimoji="1" lang="en-US" altLang="zh-CN" dirty="0"/>
              <a:t>face</a:t>
            </a:r>
            <a:r>
              <a:rPr kumimoji="1" lang="zh-CN" altLang="en-US" dirty="0"/>
              <a:t>看</a:t>
            </a:r>
            <a:br>
              <a:rPr kumimoji="1" lang="en-US" altLang="zh-CN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3108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86146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 precision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就是曲線下的面積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ＦＤＤＢ他有自己的評估方式類似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的方式，橫軸是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01218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54606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Labeled Faces in the Wild</a:t>
            </a:r>
            <a:b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</a:t>
            </a: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/rec</a:t>
            </a:r>
            <a:endParaRPr lang="en-US" altLang="zh-TW" dirty="0">
              <a:hlinkClick r:id="rId3"/>
            </a:endParaRPr>
          </a:p>
          <a:p>
            <a:r>
              <a:rPr lang="en-US" altLang="zh-TW" dirty="0">
                <a:hlinkClick r:id="rId3"/>
              </a:rPr>
              <a:t>http://vis-www.cs.umass.edu/lfw/index.html</a:t>
            </a:r>
            <a:br>
              <a:rPr lang="en-US" altLang="zh-TW" dirty="0"/>
            </a:br>
            <a:br>
              <a:rPr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06260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</a:t>
            </a:r>
            <a:r>
              <a:rPr kumimoji="1" lang="en-US" altLang="zh-CN" dirty="0"/>
              <a:t> 9 fold </a:t>
            </a:r>
            <a:r>
              <a:rPr kumimoji="1" lang="zh-CN" altLang="en-US" dirty="0"/>
              <a:t>每個</a:t>
            </a:r>
            <a:r>
              <a:rPr kumimoji="1" lang="en-US" altLang="zh-CN" dirty="0"/>
              <a:t>fold</a:t>
            </a:r>
            <a:r>
              <a:rPr kumimoji="1" lang="zh-CN" altLang="en-US" dirty="0"/>
              <a:t>都有自己的</a:t>
            </a:r>
            <a:r>
              <a:rPr kumimoji="1" lang="en-US" altLang="zh-CN" dirty="0" err="1"/>
              <a:t>fpr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tpr</a:t>
            </a:r>
            <a:r>
              <a:rPr kumimoji="1" lang="en-US" altLang="zh-CN" dirty="0"/>
              <a:t> </a:t>
            </a:r>
            <a:r>
              <a:rPr kumimoji="1" lang="zh-CN" altLang="en-US" dirty="0"/>
              <a:t>曲平均可以畫出平均的</a:t>
            </a:r>
            <a:r>
              <a:rPr kumimoji="1" lang="en-US" altLang="zh-CN" dirty="0"/>
              <a:t>roc curve</a:t>
            </a:r>
          </a:p>
          <a:p>
            <a:r>
              <a:rPr kumimoji="1" lang="en-US" altLang="zh-CN" dirty="0"/>
              <a:t>10 </a:t>
            </a:r>
            <a:r>
              <a:rPr kumimoji="1" lang="zh-CN" altLang="en-US" dirty="0"/>
              <a:t>個</a:t>
            </a:r>
            <a:r>
              <a:rPr kumimoji="1" lang="en-US" altLang="zh-CN" dirty="0" err="1"/>
              <a:t>Auc</a:t>
            </a:r>
            <a:r>
              <a:rPr kumimoji="1" lang="zh-CN" altLang="en-US" dirty="0"/>
              <a:t>的標準差代表一個標準差是</a:t>
            </a:r>
            <a:r>
              <a:rPr kumimoji="1" lang="en-US" altLang="zh-CN" dirty="0"/>
              <a:t>0.001</a:t>
            </a:r>
          </a:p>
          <a:p>
            <a:br>
              <a:rPr kumimoji="1" lang="en-US" altLang="zh-CN" dirty="0"/>
            </a:br>
            <a:r>
              <a:rPr kumimoji="1" lang="zh-CN" altLang="en-US" dirty="0"/>
              <a:t>標準差</a:t>
            </a:r>
            <a:br>
              <a:rPr kumimoji="1" lang="en-US" altLang="zh-CN" dirty="0"/>
            </a:br>
            <a:r>
              <a:rPr kumimoji="1" lang="zh-CN" altLang="en-US" dirty="0"/>
              <a:t>根據</a:t>
            </a:r>
            <a:r>
              <a:rPr kumimoji="1" lang="en-US" altLang="zh-CN" dirty="0"/>
              <a:t>fold/acc</a:t>
            </a:r>
          </a:p>
          <a:p>
            <a:r>
              <a:rPr kumimoji="1" lang="zh-CN" altLang="en-US" dirty="0"/>
              <a:t>設定一段</a:t>
            </a:r>
            <a:r>
              <a:rPr kumimoji="1" lang="en-US" altLang="zh-CN" dirty="0"/>
              <a:t>threshold</a:t>
            </a:r>
            <a:r>
              <a:rPr kumimoji="1" lang="zh-CN" altLang="en-US" dirty="0"/>
              <a:t>的區間，透過</a:t>
            </a:r>
            <a:r>
              <a:rPr kumimoji="1" lang="en-US" altLang="zh-CN" dirty="0"/>
              <a:t>10fold</a:t>
            </a:r>
            <a:r>
              <a:rPr kumimoji="1" lang="zh-CN" altLang="en-US" dirty="0"/>
              <a:t>算各自錯幾個，選擇平均錯最少的當作</a:t>
            </a:r>
            <a:r>
              <a:rPr kumimoji="1" lang="en-US" altLang="zh-CN" dirty="0"/>
              <a:t>threshold</a:t>
            </a:r>
            <a:br>
              <a:rPr kumimoji="1" lang="en-US" altLang="zh-CN" dirty="0"/>
            </a:br>
            <a:r>
              <a:rPr kumimoji="1" lang="zh-CN" altLang="en-US" dirty="0"/>
              <a:t>接著再用此</a:t>
            </a:r>
            <a:r>
              <a:rPr kumimoji="1" lang="en-US" altLang="zh-CN" dirty="0"/>
              <a:t>threshold</a:t>
            </a:r>
            <a:r>
              <a:rPr kumimoji="1" lang="zh-CN" altLang="en-US" dirty="0"/>
              <a:t>當作標準算</a:t>
            </a:r>
            <a:r>
              <a:rPr kumimoji="1" lang="en-US" altLang="zh-CN" dirty="0"/>
              <a:t>10fold</a:t>
            </a:r>
            <a:r>
              <a:rPr kumimoji="1" lang="zh-CN" altLang="en-US" dirty="0"/>
              <a:t>各自的</a:t>
            </a:r>
            <a:r>
              <a:rPr kumimoji="1" lang="en-US" altLang="zh-CN" dirty="0"/>
              <a:t>accuracy</a:t>
            </a:r>
            <a:r>
              <a:rPr kumimoji="1" lang="zh-CN" altLang="en-US" dirty="0"/>
              <a:t>平均</a:t>
            </a:r>
            <a:br>
              <a:rPr kumimoji="1" lang="en-US" altLang="zh-CN" dirty="0"/>
            </a:br>
            <a:r>
              <a:rPr kumimoji="1" lang="zh-CN" altLang="en-US" dirty="0"/>
              <a:t>小標題要寫</a:t>
            </a:r>
            <a:r>
              <a:rPr kumimoji="1" lang="en-US" altLang="zh-CN" dirty="0" err="1"/>
              <a:t>ver</a:t>
            </a:r>
            <a:r>
              <a:rPr kumimoji="1" lang="en-US" altLang="zh-CN" dirty="0"/>
              <a:t>/rec</a:t>
            </a:r>
          </a:p>
          <a:p>
            <a:br>
              <a:rPr kumimoji="1" lang="en-US" altLang="zh-CN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01890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biometrics.idealtest.org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dbDetailForUser.do?id</a:t>
            </a:r>
            <a:r>
              <a:rPr kumimoji="1" lang="en-US" altLang="zh-TW" dirty="0"/>
              <a:t>=9</a:t>
            </a:r>
            <a:br>
              <a:rPr kumimoji="1"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71169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58523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77889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換顏色</a:t>
            </a:r>
            <a:br>
              <a:rPr kumimoji="1" lang="en-US" altLang="zh-TW" dirty="0"/>
            </a:br>
            <a:r>
              <a:rPr kumimoji="1" lang="zh-CN" altLang="en-US" dirty="0"/>
              <a:t>多一個圖</a:t>
            </a:r>
            <a:r>
              <a:rPr kumimoji="1" lang="en-US" altLang="zh-CN" dirty="0" err="1"/>
              <a:t>fp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fn</a:t>
            </a:r>
            <a:r>
              <a:rPr kumimoji="1" lang="zh-CN" altLang="en-US" dirty="0"/>
              <a:t>與</a:t>
            </a:r>
            <a:r>
              <a:rPr kumimoji="1" lang="en-US" altLang="zh-CN" dirty="0"/>
              <a:t>alpha</a:t>
            </a:r>
            <a:r>
              <a:rPr kumimoji="1" lang="zh-CN" altLang="en-US" dirty="0"/>
              <a:t>的關係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7399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37162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的效果都比較好</a:t>
            </a:r>
            <a:endParaRPr kumimoji="1" lang="en-US" altLang="zh-CN" dirty="0"/>
          </a:p>
          <a:p>
            <a:r>
              <a:rPr kumimoji="1" lang="zh-CN" altLang="en-US" dirty="0"/>
              <a:t>然後橘色是沒做</a:t>
            </a:r>
            <a:r>
              <a:rPr kumimoji="1" lang="en-US" altLang="zh-CN" dirty="0"/>
              <a:t>alignment</a:t>
            </a:r>
          </a:p>
          <a:p>
            <a:r>
              <a:rPr kumimoji="1" lang="zh-CN" altLang="en-US" dirty="0"/>
              <a:t>藍色是只有在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的時候做</a:t>
            </a:r>
            <a:r>
              <a:rPr kumimoji="1" lang="en-US" altLang="zh-CN" dirty="0"/>
              <a:t>alignment</a:t>
            </a:r>
          </a:p>
          <a:p>
            <a:r>
              <a:rPr kumimoji="1" lang="zh-CN" altLang="en-US" dirty="0"/>
              <a:t>綠色是</a:t>
            </a:r>
            <a:r>
              <a:rPr kumimoji="1" lang="en-US" altLang="zh-CN" dirty="0"/>
              <a:t>train/test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257149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400774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80048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r>
              <a:rPr kumimoji="1" lang="zh-CN" altLang="en-US" dirty="0"/>
              <a:t>每個人幾張到幾張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993581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r>
              <a:rPr kumimoji="1" lang="zh-CN" altLang="en-US" dirty="0"/>
              <a:t>紅線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325273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708958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Chen,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Bor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-Chun, Chu-Song Chen, and Winston H. Hsu. "Cross-age reference coding for age-invariant face recognition and retrieval." 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European Conference on Computer Vision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Springer, Cham, 2014.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762462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s </a:t>
            </a:r>
            <a:r>
              <a:rPr kumimoji="1" lang="zh-TW" altLang="en-US" baseline="-25000" dirty="0"/>
              <a:t>＋</a:t>
            </a:r>
            <a:r>
              <a:rPr kumimoji="1" lang="en-US" altLang="zh-TW" baseline="-25000" dirty="0"/>
              <a:t>future work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32447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5747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www.mecs-press.org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ijigsp</a:t>
            </a:r>
            <a:r>
              <a:rPr kumimoji="1" lang="en-US" altLang="zh-TW" dirty="0"/>
              <a:t>/ijigsp-v6-n2/IJIGSP-V6-N2-6.pdf</a:t>
            </a:r>
            <a:br>
              <a:rPr kumimoji="1" lang="en-US" altLang="zh-TW" dirty="0"/>
            </a:br>
            <a:r>
              <a:rPr kumimoji="1" lang="zh-CN" altLang="en-US" dirty="0"/>
              <a:t>備用投影片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6818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99319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1 2</a:t>
            </a:r>
            <a:r>
              <a:rPr kumimoji="1" lang="zh-CN" altLang="en-US" dirty="0"/>
              <a:t>比較是指有取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表現比較好</a:t>
            </a:r>
            <a:endParaRPr kumimoji="1" lang="en-US" altLang="zh-CN" dirty="0"/>
          </a:p>
          <a:p>
            <a:r>
              <a:rPr kumimoji="1" lang="en-US" altLang="zh-CN" dirty="0"/>
              <a:t>2 3</a:t>
            </a:r>
            <a:r>
              <a:rPr kumimoji="1" lang="zh-CN" altLang="en-US" dirty="0"/>
              <a:t>是指只有在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情況下反而不好</a:t>
            </a:r>
            <a:endParaRPr kumimoji="1" lang="en-US" altLang="zh-CN" dirty="0"/>
          </a:p>
          <a:p>
            <a:r>
              <a:rPr kumimoji="1" lang="en-US" altLang="zh-CN" dirty="0"/>
              <a:t>3 4</a:t>
            </a:r>
            <a:r>
              <a:rPr kumimoji="1" lang="zh-CN" altLang="en-US" dirty="0"/>
              <a:t>是在</a:t>
            </a:r>
            <a:r>
              <a:rPr kumimoji="1" lang="en-US" altLang="zh-CN" dirty="0"/>
              <a:t>train/ test</a:t>
            </a:r>
            <a:r>
              <a:rPr kumimoji="1" lang="zh-CN" altLang="en-US" dirty="0"/>
              <a:t>都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情況下效果最好</a:t>
            </a:r>
            <a:endParaRPr kumimoji="1" lang="en-US" altLang="zh-CN" dirty="0"/>
          </a:p>
          <a:p>
            <a:r>
              <a:rPr kumimoji="1" lang="en-US" altLang="zh-CN" dirty="0"/>
              <a:t>4 5</a:t>
            </a:r>
            <a:r>
              <a:rPr kumimoji="1" lang="zh-TW" altLang="en-US" dirty="0"/>
              <a:t>是在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的效果比較好</a:t>
            </a:r>
            <a:endParaRPr kumimoji="1" lang="en-US" altLang="zh-CN" dirty="0"/>
          </a:p>
          <a:p>
            <a:r>
              <a:rPr kumimoji="1" lang="en-US" altLang="zh-CN" dirty="0"/>
              <a:t>5 6</a:t>
            </a:r>
            <a:r>
              <a:rPr kumimoji="1" lang="zh-CN" altLang="en-US" dirty="0"/>
              <a:t>代表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endParaRPr kumimoji="1" lang="en-US" altLang="zh-CN" dirty="0"/>
          </a:p>
          <a:p>
            <a:r>
              <a:rPr kumimoji="1" lang="zh-CN" altLang="en-US" dirty="0"/>
              <a:t>同樣的</a:t>
            </a:r>
            <a:r>
              <a:rPr kumimoji="1" lang="en-US" altLang="zh-CN" dirty="0"/>
              <a:t> 7 8</a:t>
            </a:r>
            <a:r>
              <a:rPr kumimoji="1" lang="zh-CN" altLang="en-US" dirty="0"/>
              <a:t>也是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br>
              <a:rPr kumimoji="1" lang="en-US" altLang="zh-CN" dirty="0"/>
            </a:br>
            <a:r>
              <a:rPr kumimoji="1" lang="zh-CN" altLang="en-US" dirty="0"/>
              <a:t>加上取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的照片</a:t>
            </a:r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679032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Preprocessing </a:t>
            </a:r>
            <a:r>
              <a:rPr kumimoji="1" lang="zh-TW" altLang="en-US" dirty="0"/>
              <a:t>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 channel-wise mean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channel values of all pictures in dataset.</a:t>
            </a:r>
          </a:p>
          <a:p>
            <a:r>
              <a:rPr lang="en" altLang="zh-TW" dirty="0"/>
              <a:t>[91.4953, 103.8827, 131.0912]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(in BGR order).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4272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Preprocessing </a:t>
            </a:r>
            <a:r>
              <a:rPr kumimoji="1" lang="zh-TW" altLang="en-US" dirty="0"/>
              <a:t>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 channel-wise mean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channel values of all pictures in dataset.</a:t>
            </a:r>
          </a:p>
          <a:p>
            <a:r>
              <a:rPr lang="en" altLang="zh-TW" dirty="0"/>
              <a:t>[91.4953, 103.8827, 131.0912]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(in BGR order).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39046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r>
              <a:rPr kumimoji="1" lang="zh-CN" altLang="en-US" dirty="0"/>
              <a:t>多加一個投票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57580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多家</a:t>
            </a:r>
            <a:r>
              <a:rPr kumimoji="1" lang="en-US" altLang="zh-CN" dirty="0" err="1"/>
              <a:t>simility</a:t>
            </a:r>
            <a:br>
              <a:rPr kumimoji="1" lang="en-US" altLang="zh-CN" dirty="0"/>
            </a:br>
            <a:r>
              <a:rPr kumimoji="1" lang="zh-CN" altLang="en-US" dirty="0"/>
              <a:t>眼鏡可以加在</a:t>
            </a:r>
            <a:r>
              <a:rPr kumimoji="1" lang="en-US" altLang="zh-CN" dirty="0"/>
              <a:t>future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38049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r>
              <a:rPr kumimoji="1" lang="zh-CN" altLang="en-US" dirty="0"/>
              <a:t>紅線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556639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有些資料有重複</a:t>
            </a:r>
            <a:endParaRPr kumimoji="1" lang="en-US" altLang="zh-CN" dirty="0"/>
          </a:p>
          <a:p>
            <a:r>
              <a:rPr kumimoji="1" lang="zh-CN" altLang="en-US" dirty="0"/>
              <a:t>有去問作者了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33585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合成一張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506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827856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合成一張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0547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1323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合成一張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0605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Rapidly Digested Convolutional Layers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主要是解決速度問題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快速的縮小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的大小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採用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C.ReLU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activation function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CRelU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來保證輸出維度不變的情況下，減少卷積核數量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Scale Convolutional Layers(MSCL)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類似於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，在網絡的不同層進行檢測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作者提出來的點就在於增加小的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的訓練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定義了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密度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來平衡對密度不足的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來增加偏移訓練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4950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2016</a:t>
            </a:r>
            <a:r>
              <a:rPr kumimoji="1" lang="zh-CN" altLang="en-US" dirty="0"/>
              <a:t>年提出的一個</a:t>
            </a:r>
            <a:r>
              <a:rPr kumimoji="1" lang="en-US" altLang="zh-CN" dirty="0"/>
              <a:t>multi-task </a:t>
            </a:r>
            <a:r>
              <a:rPr kumimoji="1" lang="zh-CN" altLang="en-US" dirty="0"/>
              <a:t>論文的人臉偵測還有人臉特徵同時進行</a:t>
            </a:r>
            <a:endParaRPr kumimoji="1" lang="en-US" altLang="zh-CN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給定一張照片的時候，將其縮放到不同尺度形成圖像金字塔，以達到尺度不變</a:t>
            </a:r>
            <a:endParaRPr kumimoji="1" lang="en-US" altLang="zh-CN" dirty="0"/>
          </a:p>
          <a:p>
            <a:r>
              <a:rPr kumimoji="1" lang="zh-CN" altLang="en-US" dirty="0"/>
              <a:t>總共有三個</a:t>
            </a:r>
            <a:r>
              <a:rPr kumimoji="1" lang="en-US" altLang="zh-CN" dirty="0"/>
              <a:t>CNN cascade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對人臉的處理是按照一種由粗到細的方式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是一個全卷積網絡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(FCN)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，全卷積網絡的優點在於可以輸入任意尺寸的圖像，生成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人臉分類、一些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、還有人臉上的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 regression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的方法來校正這些候選窗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使用非極大值抑制（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）合併重疊的候選框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1434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7538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5" name="矩形 11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6" name="矩形 13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7" name="矩形 18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" name="直線接點 10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1" name="直線接點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2" name="直線接點 19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3" name="直線接點 15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4" name="直線接點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5" name="直線接點 21"/>
          <p:cNvSpPr>
            <a:spLocks noChangeShapeType="1"/>
          </p:cNvSpPr>
          <p:nvPr/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6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7" name="橢圓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8" name="橢圓 22"/>
          <p:cNvSpPr/>
          <p:nvPr/>
        </p:nvSpPr>
        <p:spPr bwMode="auto">
          <a:xfrm>
            <a:off x="1309688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9" name="橢圓 23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0" name="橢圓 25"/>
          <p:cNvSpPr/>
          <p:nvPr/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1" name="橢圓 24"/>
          <p:cNvSpPr/>
          <p:nvPr/>
        </p:nvSpPr>
        <p:spPr>
          <a:xfrm>
            <a:off x="1905000" y="4495800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pic>
        <p:nvPicPr>
          <p:cNvPr id="22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1413" y="2778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sz="3500" b="0" i="0"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23" name="日期版面配置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463" y="1174750"/>
            <a:ext cx="2286000" cy="3810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4" name="頁尾版面配置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81475"/>
            <a:ext cx="3657600" cy="3841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5" name="投影片編號版面配置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63" y="4929188"/>
            <a:ext cx="609600" cy="5175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8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1DE850CD-D9E7-475E-9293-0D1615A65C8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4198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03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288" y="1889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689264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68313" y="981075"/>
            <a:ext cx="3990975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11688" y="981075"/>
            <a:ext cx="3992562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53151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>
              <a:latin typeface="+mn-lt"/>
              <a:ea typeface="+mn-ea"/>
            </a:endParaRPr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028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468313" y="981075"/>
            <a:ext cx="8135937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030" name="直線接點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32" name="直線接點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cxnSp>
        <p:nvCxnSpPr>
          <p:cNvPr id="15" name="直線接點 14"/>
          <p:cNvCxnSpPr/>
          <p:nvPr userDrawn="1"/>
        </p:nvCxnSpPr>
        <p:spPr>
          <a:xfrm>
            <a:off x="214313" y="868363"/>
            <a:ext cx="8429625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 userDrawn="1"/>
        </p:nvCxnSpPr>
        <p:spPr>
          <a:xfrm>
            <a:off x="188882" y="920737"/>
            <a:ext cx="8429684" cy="158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 userDrawn="1"/>
        </p:nvSpPr>
        <p:spPr>
          <a:xfrm>
            <a:off x="8636000" y="6230938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4" name="矩形 13"/>
          <p:cNvSpPr/>
          <p:nvPr userDrawn="1"/>
        </p:nvSpPr>
        <p:spPr>
          <a:xfrm>
            <a:off x="8405813" y="6230938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598261DC-4F96-4556-9C28-A466A1AFAEC4}" type="slidenum">
              <a:rPr kumimoji="0" lang="zh-TW" altLang="en-US" sz="1800" smtClean="0">
                <a:solidFill>
                  <a:srgbClr val="862110"/>
                </a:solidFill>
                <a:latin typeface="Calibri" panose="020F0502020204030204" pitchFamily="34" charset="0"/>
              </a:rPr>
              <a:pPr eaLnBrk="1" hangingPunct="1">
                <a:defRPr/>
              </a:pPr>
              <a:t>‹#›</a:t>
            </a:fld>
            <a:r>
              <a:rPr kumimoji="0" lang="en-US" altLang="zh-TW" sz="1800" dirty="0">
                <a:solidFill>
                  <a:srgbClr val="862110"/>
                </a:solidFill>
                <a:latin typeface="Calibri" panose="020F0502020204030204" pitchFamily="34" charset="0"/>
              </a:rPr>
              <a:t>/30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2" r:id="rId2"/>
    <p:sldLayoutId id="2147484115" r:id="rId3"/>
    <p:sldLayoutId id="2147484113" r:id="rId4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 cap="small">
          <a:solidFill>
            <a:schemeClr val="tx1"/>
          </a:solidFill>
          <a:latin typeface="Calibri" pitchFamily="34" charset="0"/>
          <a:ea typeface="標楷體" pitchFamily="65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563" algn="l" rtl="0" eaLnBrk="0" fontAlgn="base" hangingPunct="0">
        <a:spcBef>
          <a:spcPct val="20000"/>
        </a:spcBef>
        <a:spcAft>
          <a:spcPct val="0"/>
        </a:spcAft>
        <a:buClr>
          <a:srgbClr val="E0752F"/>
        </a:buClr>
        <a:buSzPct val="60000"/>
        <a:buFont typeface="Wingdings" panose="05000000000000000000" pitchFamily="2" charset="2"/>
        <a:buChar char="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182563" algn="l" rtl="0" eaLnBrk="0" fontAlgn="base" hangingPunct="0">
        <a:spcBef>
          <a:spcPct val="20000"/>
        </a:spcBef>
        <a:spcAft>
          <a:spcPct val="0"/>
        </a:spcAft>
        <a:buClr>
          <a:srgbClr val="FEC3AE"/>
        </a:buClr>
        <a:buSzPct val="60000"/>
        <a:buFont typeface="Wingdings" panose="05000000000000000000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182563" algn="l" rtl="0" eaLnBrk="0" fontAlgn="base" hangingPunct="0">
        <a:spcBef>
          <a:spcPct val="20000"/>
        </a:spcBef>
        <a:spcAft>
          <a:spcPct val="0"/>
        </a:spcAft>
        <a:buClr>
          <a:srgbClr val="BDCAE9"/>
        </a:buClr>
        <a:buSzPct val="68000"/>
        <a:buFont typeface="Wingdings 2" panose="05020102010507070707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3" Type="http://schemas.openxmlformats.org/officeDocument/2006/relationships/image" Target="../media/image15.tiff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Relationship Id="rId9" Type="http://schemas.openxmlformats.org/officeDocument/2006/relationships/image" Target="../media/image21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13" Type="http://schemas.openxmlformats.org/officeDocument/2006/relationships/image" Target="../media/image32.tiff"/><Relationship Id="rId18" Type="http://schemas.openxmlformats.org/officeDocument/2006/relationships/image" Target="../media/image37.png"/><Relationship Id="rId3" Type="http://schemas.openxmlformats.org/officeDocument/2006/relationships/image" Target="../media/image22.tiff"/><Relationship Id="rId7" Type="http://schemas.openxmlformats.org/officeDocument/2006/relationships/image" Target="../media/image26.tiff"/><Relationship Id="rId12" Type="http://schemas.openxmlformats.org/officeDocument/2006/relationships/image" Target="../media/image31.tiff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tiff"/><Relationship Id="rId11" Type="http://schemas.openxmlformats.org/officeDocument/2006/relationships/image" Target="../media/image30.tiff"/><Relationship Id="rId5" Type="http://schemas.openxmlformats.org/officeDocument/2006/relationships/image" Target="../media/image24.tiff"/><Relationship Id="rId15" Type="http://schemas.openxmlformats.org/officeDocument/2006/relationships/image" Target="../media/image34.tiff"/><Relationship Id="rId10" Type="http://schemas.openxmlformats.org/officeDocument/2006/relationships/image" Target="../media/image29.tiff"/><Relationship Id="rId19" Type="http://schemas.openxmlformats.org/officeDocument/2006/relationships/image" Target="../media/image38.png"/><Relationship Id="rId4" Type="http://schemas.openxmlformats.org/officeDocument/2006/relationships/image" Target="../media/image23.tiff"/><Relationship Id="rId9" Type="http://schemas.openxmlformats.org/officeDocument/2006/relationships/image" Target="../media/image28.tiff"/><Relationship Id="rId14" Type="http://schemas.openxmlformats.org/officeDocument/2006/relationships/image" Target="../media/image33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3" Type="http://schemas.openxmlformats.org/officeDocument/2006/relationships/image" Target="../media/image35.tiff"/><Relationship Id="rId7" Type="http://schemas.microsoft.com/office/2007/relationships/hdphoto" Target="../media/hdphoto1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11" Type="http://schemas.openxmlformats.org/officeDocument/2006/relationships/image" Target="../media/image47.png"/><Relationship Id="rId5" Type="http://schemas.openxmlformats.org/officeDocument/2006/relationships/image" Target="../media/image37.tiff"/><Relationship Id="rId10" Type="http://schemas.microsoft.com/office/2007/relationships/hdphoto" Target="../media/hdphoto2.wdp"/><Relationship Id="rId4" Type="http://schemas.openxmlformats.org/officeDocument/2006/relationships/image" Target="../media/image36.tiff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.tiff"/><Relationship Id="rId18" Type="http://schemas.openxmlformats.org/officeDocument/2006/relationships/image" Target="../media/image48.tiff"/><Relationship Id="rId26" Type="http://schemas.openxmlformats.org/officeDocument/2006/relationships/image" Target="../media/image56.tiff"/><Relationship Id="rId3" Type="http://schemas.openxmlformats.org/officeDocument/2006/relationships/image" Target="../media/image35.tiff"/><Relationship Id="rId21" Type="http://schemas.openxmlformats.org/officeDocument/2006/relationships/image" Target="../media/image51.tiff"/><Relationship Id="rId34" Type="http://schemas.openxmlformats.org/officeDocument/2006/relationships/image" Target="../media/image47.png"/><Relationship Id="rId7" Type="http://schemas.microsoft.com/office/2007/relationships/hdphoto" Target="../media/hdphoto3.wdp"/><Relationship Id="rId12" Type="http://schemas.openxmlformats.org/officeDocument/2006/relationships/image" Target="../media/image42.tiff"/><Relationship Id="rId17" Type="http://schemas.openxmlformats.org/officeDocument/2006/relationships/image" Target="../media/image47.tiff"/><Relationship Id="rId25" Type="http://schemas.openxmlformats.org/officeDocument/2006/relationships/image" Target="../media/image55.tiff"/><Relationship Id="rId33" Type="http://schemas.openxmlformats.org/officeDocument/2006/relationships/image" Target="../media/image63.tiff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6.tiff"/><Relationship Id="rId20" Type="http://schemas.openxmlformats.org/officeDocument/2006/relationships/image" Target="../media/image50.tiff"/><Relationship Id="rId29" Type="http://schemas.openxmlformats.org/officeDocument/2006/relationships/image" Target="../media/image59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11" Type="http://schemas.openxmlformats.org/officeDocument/2006/relationships/image" Target="../media/image41.tiff"/><Relationship Id="rId24" Type="http://schemas.openxmlformats.org/officeDocument/2006/relationships/image" Target="../media/image54.tiff"/><Relationship Id="rId32" Type="http://schemas.openxmlformats.org/officeDocument/2006/relationships/image" Target="../media/image62.tiff"/><Relationship Id="rId5" Type="http://schemas.openxmlformats.org/officeDocument/2006/relationships/image" Target="../media/image37.tiff"/><Relationship Id="rId15" Type="http://schemas.openxmlformats.org/officeDocument/2006/relationships/image" Target="../media/image45.tiff"/><Relationship Id="rId23" Type="http://schemas.openxmlformats.org/officeDocument/2006/relationships/image" Target="../media/image53.tiff"/><Relationship Id="rId28" Type="http://schemas.openxmlformats.org/officeDocument/2006/relationships/image" Target="../media/image58.tiff"/><Relationship Id="rId10" Type="http://schemas.microsoft.com/office/2007/relationships/hdphoto" Target="../media/hdphoto4.wdp"/><Relationship Id="rId19" Type="http://schemas.openxmlformats.org/officeDocument/2006/relationships/image" Target="../media/image49.tiff"/><Relationship Id="rId31" Type="http://schemas.openxmlformats.org/officeDocument/2006/relationships/image" Target="../media/image61.tiff"/><Relationship Id="rId4" Type="http://schemas.openxmlformats.org/officeDocument/2006/relationships/image" Target="../media/image36.tiff"/><Relationship Id="rId9" Type="http://schemas.openxmlformats.org/officeDocument/2006/relationships/image" Target="../media/image40.png"/><Relationship Id="rId14" Type="http://schemas.openxmlformats.org/officeDocument/2006/relationships/image" Target="../media/image44.tiff"/><Relationship Id="rId22" Type="http://schemas.openxmlformats.org/officeDocument/2006/relationships/image" Target="../media/image52.tiff"/><Relationship Id="rId27" Type="http://schemas.openxmlformats.org/officeDocument/2006/relationships/image" Target="../media/image57.tiff"/><Relationship Id="rId30" Type="http://schemas.openxmlformats.org/officeDocument/2006/relationships/image" Target="../media/image60.tiff"/><Relationship Id="rId35" Type="http://schemas.openxmlformats.org/officeDocument/2006/relationships/image" Target="../media/image71.png"/><Relationship Id="rId8" Type="http://schemas.openxmlformats.org/officeDocument/2006/relationships/image" Target="../media/image33.tiff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.tiff"/><Relationship Id="rId18" Type="http://schemas.openxmlformats.org/officeDocument/2006/relationships/image" Target="../media/image48.tiff"/><Relationship Id="rId26" Type="http://schemas.openxmlformats.org/officeDocument/2006/relationships/image" Target="../media/image56.tiff"/><Relationship Id="rId3" Type="http://schemas.openxmlformats.org/officeDocument/2006/relationships/image" Target="../media/image35.tiff"/><Relationship Id="rId21" Type="http://schemas.openxmlformats.org/officeDocument/2006/relationships/image" Target="../media/image51.tiff"/><Relationship Id="rId34" Type="http://schemas.openxmlformats.org/officeDocument/2006/relationships/image" Target="../media/image47.png"/><Relationship Id="rId7" Type="http://schemas.microsoft.com/office/2007/relationships/hdphoto" Target="../media/hdphoto5.wdp"/><Relationship Id="rId12" Type="http://schemas.openxmlformats.org/officeDocument/2006/relationships/image" Target="../media/image42.tiff"/><Relationship Id="rId17" Type="http://schemas.openxmlformats.org/officeDocument/2006/relationships/image" Target="../media/image47.tiff"/><Relationship Id="rId25" Type="http://schemas.openxmlformats.org/officeDocument/2006/relationships/image" Target="../media/image55.tiff"/><Relationship Id="rId33" Type="http://schemas.openxmlformats.org/officeDocument/2006/relationships/image" Target="../media/image63.tiff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46.tiff"/><Relationship Id="rId20" Type="http://schemas.openxmlformats.org/officeDocument/2006/relationships/image" Target="../media/image50.tiff"/><Relationship Id="rId29" Type="http://schemas.openxmlformats.org/officeDocument/2006/relationships/image" Target="../media/image59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11" Type="http://schemas.openxmlformats.org/officeDocument/2006/relationships/image" Target="../media/image41.tiff"/><Relationship Id="rId24" Type="http://schemas.openxmlformats.org/officeDocument/2006/relationships/image" Target="../media/image54.tiff"/><Relationship Id="rId32" Type="http://schemas.openxmlformats.org/officeDocument/2006/relationships/image" Target="../media/image62.tiff"/><Relationship Id="rId5" Type="http://schemas.openxmlformats.org/officeDocument/2006/relationships/image" Target="../media/image37.tiff"/><Relationship Id="rId15" Type="http://schemas.openxmlformats.org/officeDocument/2006/relationships/image" Target="../media/image45.tiff"/><Relationship Id="rId23" Type="http://schemas.openxmlformats.org/officeDocument/2006/relationships/image" Target="../media/image53.tiff"/><Relationship Id="rId28" Type="http://schemas.openxmlformats.org/officeDocument/2006/relationships/image" Target="../media/image58.tiff"/><Relationship Id="rId36" Type="http://schemas.openxmlformats.org/officeDocument/2006/relationships/image" Target="../media/image72.png"/><Relationship Id="rId10" Type="http://schemas.microsoft.com/office/2007/relationships/hdphoto" Target="../media/hdphoto6.wdp"/><Relationship Id="rId19" Type="http://schemas.openxmlformats.org/officeDocument/2006/relationships/image" Target="../media/image49.tiff"/><Relationship Id="rId31" Type="http://schemas.openxmlformats.org/officeDocument/2006/relationships/image" Target="../media/image61.tiff"/><Relationship Id="rId4" Type="http://schemas.openxmlformats.org/officeDocument/2006/relationships/image" Target="../media/image36.tiff"/><Relationship Id="rId9" Type="http://schemas.openxmlformats.org/officeDocument/2006/relationships/image" Target="../media/image40.png"/><Relationship Id="rId14" Type="http://schemas.openxmlformats.org/officeDocument/2006/relationships/image" Target="../media/image44.tiff"/><Relationship Id="rId22" Type="http://schemas.openxmlformats.org/officeDocument/2006/relationships/image" Target="../media/image52.tiff"/><Relationship Id="rId27" Type="http://schemas.openxmlformats.org/officeDocument/2006/relationships/image" Target="../media/image57.tiff"/><Relationship Id="rId30" Type="http://schemas.openxmlformats.org/officeDocument/2006/relationships/image" Target="../media/image60.tiff"/><Relationship Id="rId35" Type="http://schemas.openxmlformats.org/officeDocument/2006/relationships/image" Target="../media/image71.png"/><Relationship Id="rId8" Type="http://schemas.openxmlformats.org/officeDocument/2006/relationships/image" Target="../media/image33.tif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tiff"/><Relationship Id="rId13" Type="http://schemas.openxmlformats.org/officeDocument/2006/relationships/image" Target="../media/image56.tiff"/><Relationship Id="rId18" Type="http://schemas.openxmlformats.org/officeDocument/2006/relationships/image" Target="../media/image66.tiff"/><Relationship Id="rId26" Type="http://schemas.openxmlformats.org/officeDocument/2006/relationships/image" Target="../media/image68.tiff"/><Relationship Id="rId3" Type="http://schemas.openxmlformats.org/officeDocument/2006/relationships/image" Target="../media/image37.tiff"/><Relationship Id="rId21" Type="http://schemas.openxmlformats.org/officeDocument/2006/relationships/image" Target="../media/image46.tiff"/><Relationship Id="rId7" Type="http://schemas.openxmlformats.org/officeDocument/2006/relationships/image" Target="../media/image50.tiff"/><Relationship Id="rId12" Type="http://schemas.openxmlformats.org/officeDocument/2006/relationships/image" Target="../media/image55.tiff"/><Relationship Id="rId17" Type="http://schemas.openxmlformats.org/officeDocument/2006/relationships/image" Target="../media/image65.tiff"/><Relationship Id="rId25" Type="http://schemas.openxmlformats.org/officeDocument/2006/relationships/image" Target="../media/image67.tiff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64.tiff"/><Relationship Id="rId20" Type="http://schemas.openxmlformats.org/officeDocument/2006/relationships/image" Target="../media/image77.png"/><Relationship Id="rId29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tiff"/><Relationship Id="rId11" Type="http://schemas.openxmlformats.org/officeDocument/2006/relationships/image" Target="../media/image54.tiff"/><Relationship Id="rId24" Type="http://schemas.openxmlformats.org/officeDocument/2006/relationships/image" Target="../media/image49.tiff"/><Relationship Id="rId5" Type="http://schemas.microsoft.com/office/2007/relationships/hdphoto" Target="../media/hdphoto7.wdp"/><Relationship Id="rId15" Type="http://schemas.openxmlformats.org/officeDocument/2006/relationships/image" Target="../media/image58.tiff"/><Relationship Id="rId23" Type="http://schemas.openxmlformats.org/officeDocument/2006/relationships/image" Target="../media/image48.tiff"/><Relationship Id="rId28" Type="http://schemas.openxmlformats.org/officeDocument/2006/relationships/image" Target="../media/image70.tiff"/><Relationship Id="rId10" Type="http://schemas.openxmlformats.org/officeDocument/2006/relationships/image" Target="../media/image53.tiff"/><Relationship Id="rId19" Type="http://schemas.openxmlformats.org/officeDocument/2006/relationships/image" Target="../media/image76.png"/><Relationship Id="rId4" Type="http://schemas.openxmlformats.org/officeDocument/2006/relationships/image" Target="../media/image39.png"/><Relationship Id="rId9" Type="http://schemas.openxmlformats.org/officeDocument/2006/relationships/image" Target="../media/image52.tiff"/><Relationship Id="rId14" Type="http://schemas.openxmlformats.org/officeDocument/2006/relationships/image" Target="../media/image57.tiff"/><Relationship Id="rId22" Type="http://schemas.openxmlformats.org/officeDocument/2006/relationships/image" Target="../media/image47.tiff"/><Relationship Id="rId27" Type="http://schemas.openxmlformats.org/officeDocument/2006/relationships/image" Target="../media/image69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g"/><Relationship Id="rId3" Type="http://schemas.openxmlformats.org/officeDocument/2006/relationships/image" Target="../media/image71.jpg"/><Relationship Id="rId7" Type="http://schemas.openxmlformats.org/officeDocument/2006/relationships/image" Target="../media/image7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jpg"/><Relationship Id="rId5" Type="http://schemas.openxmlformats.org/officeDocument/2006/relationships/image" Target="../media/image73.jpg"/><Relationship Id="rId4" Type="http://schemas.openxmlformats.org/officeDocument/2006/relationships/image" Target="../media/image72.jpg"/><Relationship Id="rId9" Type="http://schemas.openxmlformats.org/officeDocument/2006/relationships/image" Target="../media/image7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0.tiff"/><Relationship Id="rId4" Type="http://schemas.openxmlformats.org/officeDocument/2006/relationships/image" Target="../media/image79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usanqq.github.io/UTKFace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tif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tiff"/><Relationship Id="rId13" Type="http://schemas.openxmlformats.org/officeDocument/2006/relationships/image" Target="../media/image94.tiff"/><Relationship Id="rId3" Type="http://schemas.openxmlformats.org/officeDocument/2006/relationships/hyperlink" Target="http://vis-www.cs.umass.edu/lfw/" TargetMode="External"/><Relationship Id="rId7" Type="http://schemas.openxmlformats.org/officeDocument/2006/relationships/image" Target="../media/image88.tiff"/><Relationship Id="rId12" Type="http://schemas.openxmlformats.org/officeDocument/2006/relationships/image" Target="../media/image93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tiff"/><Relationship Id="rId11" Type="http://schemas.openxmlformats.org/officeDocument/2006/relationships/image" Target="../media/image92.tiff"/><Relationship Id="rId5" Type="http://schemas.openxmlformats.org/officeDocument/2006/relationships/image" Target="../media/image86.tiff"/><Relationship Id="rId15" Type="http://schemas.openxmlformats.org/officeDocument/2006/relationships/image" Target="../media/image96.tiff"/><Relationship Id="rId10" Type="http://schemas.openxmlformats.org/officeDocument/2006/relationships/image" Target="../media/image91.tiff"/><Relationship Id="rId4" Type="http://schemas.openxmlformats.org/officeDocument/2006/relationships/image" Target="../media/image25.png"/><Relationship Id="rId9" Type="http://schemas.openxmlformats.org/officeDocument/2006/relationships/image" Target="../media/image90.tiff"/><Relationship Id="rId14" Type="http://schemas.openxmlformats.org/officeDocument/2006/relationships/image" Target="../media/image95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tiff"/><Relationship Id="rId3" Type="http://schemas.openxmlformats.org/officeDocument/2006/relationships/image" Target="../media/image99.tiff"/><Relationship Id="rId7" Type="http://schemas.openxmlformats.org/officeDocument/2006/relationships/image" Target="../media/image103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tiff"/><Relationship Id="rId5" Type="http://schemas.openxmlformats.org/officeDocument/2006/relationships/image" Target="../media/image101.tiff"/><Relationship Id="rId4" Type="http://schemas.openxmlformats.org/officeDocument/2006/relationships/image" Target="../media/image100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jpg"/><Relationship Id="rId13" Type="http://schemas.openxmlformats.org/officeDocument/2006/relationships/image" Target="../media/image118.jpg"/><Relationship Id="rId3" Type="http://schemas.openxmlformats.org/officeDocument/2006/relationships/image" Target="../media/image108.jpg"/><Relationship Id="rId7" Type="http://schemas.openxmlformats.org/officeDocument/2006/relationships/image" Target="../media/image112.jpg"/><Relationship Id="rId12" Type="http://schemas.openxmlformats.org/officeDocument/2006/relationships/image" Target="../media/image11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jpg"/><Relationship Id="rId11" Type="http://schemas.openxmlformats.org/officeDocument/2006/relationships/image" Target="../media/image116.jpg"/><Relationship Id="rId5" Type="http://schemas.openxmlformats.org/officeDocument/2006/relationships/image" Target="../media/image110.jpg"/><Relationship Id="rId10" Type="http://schemas.openxmlformats.org/officeDocument/2006/relationships/image" Target="../media/image115.jpg"/><Relationship Id="rId4" Type="http://schemas.openxmlformats.org/officeDocument/2006/relationships/image" Target="../media/image109.jpg"/><Relationship Id="rId9" Type="http://schemas.openxmlformats.org/officeDocument/2006/relationships/image" Target="../media/image114.jpg"/><Relationship Id="rId14" Type="http://schemas.openxmlformats.org/officeDocument/2006/relationships/image" Target="../media/image119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1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08.08718" TargetMode="Externa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tiff"/><Relationship Id="rId13" Type="http://schemas.openxmlformats.org/officeDocument/2006/relationships/image" Target="../media/image134.tiff"/><Relationship Id="rId18" Type="http://schemas.openxmlformats.org/officeDocument/2006/relationships/image" Target="../media/image139.tiff"/><Relationship Id="rId3" Type="http://schemas.openxmlformats.org/officeDocument/2006/relationships/image" Target="../media/image124.tiff"/><Relationship Id="rId21" Type="http://schemas.openxmlformats.org/officeDocument/2006/relationships/image" Target="../media/image142.tiff"/><Relationship Id="rId7" Type="http://schemas.openxmlformats.org/officeDocument/2006/relationships/image" Target="../media/image128.tiff"/><Relationship Id="rId12" Type="http://schemas.openxmlformats.org/officeDocument/2006/relationships/image" Target="../media/image133.tiff"/><Relationship Id="rId17" Type="http://schemas.openxmlformats.org/officeDocument/2006/relationships/image" Target="../media/image138.tiff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137.tiff"/><Relationship Id="rId20" Type="http://schemas.openxmlformats.org/officeDocument/2006/relationships/image" Target="../media/image141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7.tiff"/><Relationship Id="rId11" Type="http://schemas.openxmlformats.org/officeDocument/2006/relationships/image" Target="../media/image132.tiff"/><Relationship Id="rId5" Type="http://schemas.openxmlformats.org/officeDocument/2006/relationships/image" Target="../media/image126.tiff"/><Relationship Id="rId15" Type="http://schemas.openxmlformats.org/officeDocument/2006/relationships/image" Target="../media/image136.tiff"/><Relationship Id="rId23" Type="http://schemas.openxmlformats.org/officeDocument/2006/relationships/image" Target="../media/image144.tiff"/><Relationship Id="rId10" Type="http://schemas.openxmlformats.org/officeDocument/2006/relationships/image" Target="../media/image131.tiff"/><Relationship Id="rId19" Type="http://schemas.openxmlformats.org/officeDocument/2006/relationships/image" Target="../media/image140.tiff"/><Relationship Id="rId4" Type="http://schemas.openxmlformats.org/officeDocument/2006/relationships/image" Target="../media/image125.tiff"/><Relationship Id="rId9" Type="http://schemas.openxmlformats.org/officeDocument/2006/relationships/image" Target="../media/image130.tiff"/><Relationship Id="rId14" Type="http://schemas.openxmlformats.org/officeDocument/2006/relationships/image" Target="../media/image135.tiff"/><Relationship Id="rId22" Type="http://schemas.openxmlformats.org/officeDocument/2006/relationships/image" Target="../media/image143.tif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tiff"/><Relationship Id="rId13" Type="http://schemas.openxmlformats.org/officeDocument/2006/relationships/image" Target="../media/image155.tiff"/><Relationship Id="rId18" Type="http://schemas.openxmlformats.org/officeDocument/2006/relationships/image" Target="../media/image160.tiff"/><Relationship Id="rId3" Type="http://schemas.openxmlformats.org/officeDocument/2006/relationships/image" Target="../media/image145.tiff"/><Relationship Id="rId7" Type="http://schemas.openxmlformats.org/officeDocument/2006/relationships/image" Target="../media/image149.tiff"/><Relationship Id="rId12" Type="http://schemas.openxmlformats.org/officeDocument/2006/relationships/image" Target="../media/image154.tiff"/><Relationship Id="rId17" Type="http://schemas.openxmlformats.org/officeDocument/2006/relationships/image" Target="../media/image159.tiff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158.tiff"/><Relationship Id="rId20" Type="http://schemas.openxmlformats.org/officeDocument/2006/relationships/image" Target="../media/image162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8.tiff"/><Relationship Id="rId11" Type="http://schemas.openxmlformats.org/officeDocument/2006/relationships/image" Target="../media/image153.tiff"/><Relationship Id="rId5" Type="http://schemas.openxmlformats.org/officeDocument/2006/relationships/image" Target="../media/image147.tiff"/><Relationship Id="rId15" Type="http://schemas.openxmlformats.org/officeDocument/2006/relationships/image" Target="../media/image157.tiff"/><Relationship Id="rId10" Type="http://schemas.openxmlformats.org/officeDocument/2006/relationships/image" Target="../media/image152.tiff"/><Relationship Id="rId19" Type="http://schemas.openxmlformats.org/officeDocument/2006/relationships/image" Target="../media/image161.tiff"/><Relationship Id="rId4" Type="http://schemas.openxmlformats.org/officeDocument/2006/relationships/image" Target="../media/image146.tiff"/><Relationship Id="rId9" Type="http://schemas.openxmlformats.org/officeDocument/2006/relationships/image" Target="../media/image151.tiff"/><Relationship Id="rId14" Type="http://schemas.openxmlformats.org/officeDocument/2006/relationships/image" Target="../media/image156.tif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tiff"/><Relationship Id="rId13" Type="http://schemas.openxmlformats.org/officeDocument/2006/relationships/image" Target="../media/image169.tiff"/><Relationship Id="rId18" Type="http://schemas.openxmlformats.org/officeDocument/2006/relationships/image" Target="../media/image174.tiff"/><Relationship Id="rId3" Type="http://schemas.openxmlformats.org/officeDocument/2006/relationships/image" Target="../media/image145.tiff"/><Relationship Id="rId7" Type="http://schemas.openxmlformats.org/officeDocument/2006/relationships/image" Target="../media/image165.tiff"/><Relationship Id="rId12" Type="http://schemas.openxmlformats.org/officeDocument/2006/relationships/image" Target="../media/image24.tiff"/><Relationship Id="rId17" Type="http://schemas.openxmlformats.org/officeDocument/2006/relationships/image" Target="../media/image173.tiff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172.tiff"/><Relationship Id="rId20" Type="http://schemas.openxmlformats.org/officeDocument/2006/relationships/image" Target="../media/image162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6.tiff"/><Relationship Id="rId11" Type="http://schemas.openxmlformats.org/officeDocument/2006/relationships/image" Target="../media/image168.tiff"/><Relationship Id="rId5" Type="http://schemas.openxmlformats.org/officeDocument/2006/relationships/image" Target="../media/image164.tiff"/><Relationship Id="rId15" Type="http://schemas.openxmlformats.org/officeDocument/2006/relationships/image" Target="../media/image171.tiff"/><Relationship Id="rId10" Type="http://schemas.openxmlformats.org/officeDocument/2006/relationships/image" Target="../media/image167.tiff"/><Relationship Id="rId19" Type="http://schemas.openxmlformats.org/officeDocument/2006/relationships/image" Target="../media/image175.tiff"/><Relationship Id="rId4" Type="http://schemas.openxmlformats.org/officeDocument/2006/relationships/image" Target="../media/image163.tiff"/><Relationship Id="rId9" Type="http://schemas.openxmlformats.org/officeDocument/2006/relationships/image" Target="../media/image23.tiff"/><Relationship Id="rId14" Type="http://schemas.openxmlformats.org/officeDocument/2006/relationships/image" Target="../media/image170.tif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tiff"/><Relationship Id="rId13" Type="http://schemas.openxmlformats.org/officeDocument/2006/relationships/image" Target="../media/image173.tiff"/><Relationship Id="rId18" Type="http://schemas.openxmlformats.org/officeDocument/2006/relationships/image" Target="../media/image179.tiff"/><Relationship Id="rId3" Type="http://schemas.openxmlformats.org/officeDocument/2006/relationships/image" Target="../media/image23.tiff"/><Relationship Id="rId7" Type="http://schemas.openxmlformats.org/officeDocument/2006/relationships/image" Target="../media/image170.tiff"/><Relationship Id="rId12" Type="http://schemas.openxmlformats.org/officeDocument/2006/relationships/image" Target="../media/image177.tiff"/><Relationship Id="rId17" Type="http://schemas.openxmlformats.org/officeDocument/2006/relationships/image" Target="../media/image178.tiff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175.tiff"/><Relationship Id="rId20" Type="http://schemas.openxmlformats.org/officeDocument/2006/relationships/image" Target="../media/image162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9.tiff"/><Relationship Id="rId11" Type="http://schemas.openxmlformats.org/officeDocument/2006/relationships/image" Target="../media/image176.tiff"/><Relationship Id="rId5" Type="http://schemas.openxmlformats.org/officeDocument/2006/relationships/image" Target="../media/image24.tiff"/><Relationship Id="rId15" Type="http://schemas.openxmlformats.org/officeDocument/2006/relationships/image" Target="../media/image174.tiff"/><Relationship Id="rId10" Type="http://schemas.openxmlformats.org/officeDocument/2006/relationships/image" Target="../media/image25.tiff"/><Relationship Id="rId19" Type="http://schemas.openxmlformats.org/officeDocument/2006/relationships/image" Target="../media/image180.tiff"/><Relationship Id="rId4" Type="http://schemas.openxmlformats.org/officeDocument/2006/relationships/image" Target="../media/image167.tiff"/><Relationship Id="rId9" Type="http://schemas.openxmlformats.org/officeDocument/2006/relationships/image" Target="../media/image172.tiff"/><Relationship Id="rId14" Type="http://schemas.openxmlformats.org/officeDocument/2006/relationships/image" Target="../media/image168.tif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jpg"/><Relationship Id="rId13" Type="http://schemas.openxmlformats.org/officeDocument/2006/relationships/image" Target="../media/image191.jpg"/><Relationship Id="rId3" Type="http://schemas.openxmlformats.org/officeDocument/2006/relationships/image" Target="../media/image181.jpg"/><Relationship Id="rId7" Type="http://schemas.openxmlformats.org/officeDocument/2006/relationships/image" Target="../media/image185.jpg"/><Relationship Id="rId12" Type="http://schemas.openxmlformats.org/officeDocument/2006/relationships/image" Target="../media/image190.jp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19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4.jpg"/><Relationship Id="rId11" Type="http://schemas.openxmlformats.org/officeDocument/2006/relationships/image" Target="../media/image189.jpg"/><Relationship Id="rId5" Type="http://schemas.openxmlformats.org/officeDocument/2006/relationships/image" Target="../media/image183.jpg"/><Relationship Id="rId15" Type="http://schemas.openxmlformats.org/officeDocument/2006/relationships/image" Target="../media/image193.jpg"/><Relationship Id="rId10" Type="http://schemas.openxmlformats.org/officeDocument/2006/relationships/image" Target="../media/image188.jpg"/><Relationship Id="rId4" Type="http://schemas.openxmlformats.org/officeDocument/2006/relationships/image" Target="../media/image182.jpg"/><Relationship Id="rId9" Type="http://schemas.openxmlformats.org/officeDocument/2006/relationships/image" Target="../media/image187.jpg"/><Relationship Id="rId14" Type="http://schemas.openxmlformats.org/officeDocument/2006/relationships/image" Target="../media/image192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5234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ieeexplore.ieee.org/document/6909637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528" y="1196752"/>
            <a:ext cx="8496944" cy="2592487"/>
          </a:xfrm>
        </p:spPr>
        <p:txBody>
          <a:bodyPr anchor="ctr">
            <a:normAutofit/>
          </a:bodyPr>
          <a:lstStyle/>
          <a:p>
            <a:pPr algn="ctr" eaLnBrk="1" hangingPunct="1">
              <a:defRPr/>
            </a:pPr>
            <a:r>
              <a:rPr lang="en-US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Improving ResNet-based Feature Extractor for Face Recognition via Re-ranking and Approximate Nearest Neighbor Search</a:t>
            </a: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150" y="4005263"/>
            <a:ext cx="6553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Presenter: Sheng-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Hsing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Hsiao</a:t>
            </a:r>
          </a:p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Advisor: 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Jyh-Shing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Roger Jang</a:t>
            </a:r>
            <a:endParaRPr kumimoji="0" lang="en-US" altLang="zh-TW" sz="2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  <a:p>
            <a:pPr algn="ctr" eaLnBrk="1" hangingPunct="1">
              <a:defRPr/>
            </a:pPr>
            <a:r>
              <a:rPr kumimoji="0" lang="en-US" altLang="zh-TW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Dept. of CSIE, National Taiwan University, Taiwan</a:t>
            </a:r>
            <a:endParaRPr kumimoji="0" lang="en-US" altLang="zh-TW" sz="2000" baseline="30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876925"/>
          </a:xfrm>
        </p:spPr>
        <p:txBody>
          <a:bodyPr/>
          <a:lstStyle/>
          <a:p>
            <a:r>
              <a:rPr lang="en-US" altLang="zh-TW" dirty="0"/>
              <a:t>VGGFace2 (2018)</a:t>
            </a:r>
          </a:p>
          <a:p>
            <a:pPr lvl="1"/>
            <a:r>
              <a:rPr kumimoji="1" lang="en-US" altLang="zh-TW" dirty="0"/>
              <a:t>Dataset: </a:t>
            </a:r>
            <a:r>
              <a:rPr kumimoji="1" lang="en-US" altLang="zh-TW" b="1" dirty="0"/>
              <a:t>VGGFace2 dataset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9131 celebrities, 8631 for training, 500 for test</a:t>
            </a:r>
          </a:p>
          <a:p>
            <a:pPr lvl="2"/>
            <a:r>
              <a:rPr kumimoji="1" lang="en-US" altLang="zh-TW" dirty="0"/>
              <a:t>3.31 million + faces, average 362 samples per-subject</a:t>
            </a:r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sz="1400" dirty="0"/>
          </a:p>
          <a:p>
            <a:pPr lvl="1"/>
            <a:r>
              <a:rPr kumimoji="1" lang="en-US" altLang="zh-TW" dirty="0"/>
              <a:t>Backbone: </a:t>
            </a:r>
            <a:r>
              <a:rPr kumimoji="1" lang="en-US" altLang="zh-TW" b="1" dirty="0"/>
              <a:t>ResNet-50</a:t>
            </a:r>
            <a:r>
              <a:rPr kumimoji="1" lang="en-US" altLang="zh-TW" dirty="0"/>
              <a:t> (2016)</a:t>
            </a:r>
          </a:p>
          <a:p>
            <a:pPr marL="1189037" lvl="2" indent="-457200">
              <a:buFont typeface="+mj-lt"/>
              <a:buAutoNum type="arabicPeriod"/>
            </a:pPr>
            <a:r>
              <a:rPr kumimoji="1" lang="en" altLang="zh-TW" dirty="0"/>
              <a:t>Convert the problem to N-ways </a:t>
            </a:r>
            <a:r>
              <a:rPr kumimoji="1" lang="en-US" altLang="zh-TW" dirty="0"/>
              <a:t>classification problem and </a:t>
            </a:r>
            <a:r>
              <a:rPr kumimoji="1" lang="en" altLang="zh-TW" dirty="0"/>
              <a:t>train on </a:t>
            </a:r>
            <a:r>
              <a:rPr kumimoji="1" lang="en-US" altLang="zh-TW" dirty="0"/>
              <a:t>MS-Celeb-1M dataset</a:t>
            </a:r>
          </a:p>
          <a:p>
            <a:pPr marL="1189037" lvl="2" indent="-457200">
              <a:buFont typeface="+mj-lt"/>
              <a:buAutoNum type="arabicPeriod"/>
            </a:pPr>
            <a:r>
              <a:rPr kumimoji="1" lang="en" altLang="zh-TW" dirty="0"/>
              <a:t>Remove the FC layer and get vectors</a:t>
            </a:r>
            <a:r>
              <a:rPr kumimoji="1" lang="en-US" altLang="zh-TW" dirty="0"/>
              <a:t>, and then fine-tune on VGGFace2 as an </a:t>
            </a:r>
            <a:r>
              <a:rPr lang="en-US" altLang="zh-TW" dirty="0"/>
              <a:t>8631-classes classifier</a:t>
            </a:r>
            <a:r>
              <a:rPr lang="zh-TW" altLang="zh-TW" dirty="0"/>
              <a:t> </a:t>
            </a:r>
            <a:endParaRPr kumimoji="1" lang="en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Feature Extractor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782180E-2DD5-0747-86D1-2BCEEDA03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869" y="2780928"/>
            <a:ext cx="4392488" cy="19854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580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Curse of Dimensionality</a:t>
            </a:r>
          </a:p>
          <a:p>
            <a:pPr lvl="1"/>
            <a:r>
              <a:rPr kumimoji="1" lang="en-US" altLang="zh-TW" dirty="0"/>
              <a:t>KNN do not generalize well in high dimension</a:t>
            </a:r>
          </a:p>
          <a:p>
            <a:pPr lvl="1"/>
            <a:r>
              <a:rPr kumimoji="1" lang="en-US" altLang="zh-TW" dirty="0"/>
              <a:t>ANN (</a:t>
            </a:r>
            <a:r>
              <a:rPr lang="en-US" altLang="zh-TW" dirty="0"/>
              <a:t>Approximate Nearest Neighbor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HNSW (Hierarchical Navigable Small World)</a:t>
            </a:r>
          </a:p>
          <a:p>
            <a:pPr lvl="1"/>
            <a:r>
              <a:rPr kumimoji="1" lang="en-US" altLang="zh-TW" dirty="0"/>
              <a:t>graph-based, without any need for</a:t>
            </a:r>
            <a:r>
              <a:rPr kumimoji="1" lang="zh-TW" altLang="en-US" dirty="0"/>
              <a:t> </a:t>
            </a:r>
            <a:r>
              <a:rPr kumimoji="1" lang="en-US" altLang="zh-TW" dirty="0"/>
              <a:t>additional search structures</a:t>
            </a:r>
          </a:p>
          <a:p>
            <a:pPr marL="366713" lvl="1" indent="0">
              <a:buNone/>
            </a:pPr>
            <a:endParaRPr kumimoji="1"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6084168" y="6530588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https://</a:t>
            </a:r>
            <a:r>
              <a:rPr lang="en-US" altLang="zh-TW" sz="1200" dirty="0" err="1"/>
              <a:t>arxiv.org</a:t>
            </a:r>
            <a:r>
              <a:rPr lang="en-US" altLang="zh-TW" sz="1200" dirty="0"/>
              <a:t>/pdf/1603.09320</a:t>
            </a:r>
            <a:endParaRPr lang="zh-TW" altLang="en-US" sz="1200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Approximate Nearest Neighbor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CC2A077-F32E-0149-97AB-4E04E5E30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9" y="4221088"/>
            <a:ext cx="4896544" cy="151191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91D6309-667A-BB42-BB53-05FAC4376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841" y="3221888"/>
            <a:ext cx="3158305" cy="33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97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Re-ranking policy (method1)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B68F1B0-D6D0-E342-93A7-E542F5C94717}"/>
              </a:ext>
            </a:extLst>
          </p:cNvPr>
          <p:cNvSpPr txBox="1"/>
          <p:nvPr/>
        </p:nvSpPr>
        <p:spPr>
          <a:xfrm>
            <a:off x="475471" y="3094691"/>
            <a:ext cx="1359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Probe Image</a:t>
            </a:r>
          </a:p>
          <a:p>
            <a:pPr algn="ctr"/>
            <a:r>
              <a:rPr lang="en-US" altLang="zh-TW" dirty="0"/>
              <a:t>(#099)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57445CE-1801-D343-8451-915C5EEC445D}"/>
              </a:ext>
            </a:extLst>
          </p:cNvPr>
          <p:cNvSpPr txBox="1"/>
          <p:nvPr/>
        </p:nvSpPr>
        <p:spPr>
          <a:xfrm>
            <a:off x="111590" y="5262434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Flipped Probe Image</a:t>
            </a:r>
            <a:endParaRPr kumimoji="1"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1FDADF2-5EAA-E249-8DA3-24B8DEFBB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78" y="1626348"/>
            <a:ext cx="1125454" cy="138885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99D2F19F-919B-554F-BDB9-691B62CE8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92579" y="3715139"/>
            <a:ext cx="1125454" cy="138885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7A20C5F0-A186-3147-8ECC-D22019A79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9905" y="1678029"/>
            <a:ext cx="1028397" cy="128549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4CA7738D-133B-B947-AB10-A221317E2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3897" y="1670159"/>
            <a:ext cx="1028396" cy="1301236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D7F73908-2BD3-F049-825B-BADB2E02D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7888" y="1670159"/>
            <a:ext cx="1028397" cy="1285496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BADCCBF4-D4CB-904B-9175-18285A2426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1880" y="1670157"/>
            <a:ext cx="1094038" cy="128549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A49D324-31F0-7445-82E5-D40A405DE2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1513" y="1678028"/>
            <a:ext cx="1056496" cy="1277623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F270208C-982D-744F-8312-5BABCDF5D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9906" y="3758950"/>
            <a:ext cx="1028396" cy="1301236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32E2B597-217C-A845-B97E-96E8CA2092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1185" y="3774691"/>
            <a:ext cx="1097120" cy="130123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8A567840-C952-F54B-A1B7-F5AA14ADA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969" y="3774691"/>
            <a:ext cx="1028396" cy="128549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A179B67A-AEB5-C84B-B470-62965234BE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4405" y="3774691"/>
            <a:ext cx="1094037" cy="128549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F22E6F21-8244-3143-9902-C19A5C06C3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2637" y="3774691"/>
            <a:ext cx="1028396" cy="1285495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F2B290-FE62-6C47-9A48-54D09328A966}"/>
              </a:ext>
            </a:extLst>
          </p:cNvPr>
          <p:cNvSpPr txBox="1"/>
          <p:nvPr/>
        </p:nvSpPr>
        <p:spPr>
          <a:xfrm>
            <a:off x="2474569" y="3022053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#217_3</a:t>
            </a:r>
          </a:p>
          <a:p>
            <a:pPr algn="ctr"/>
            <a:r>
              <a:rPr kumimoji="1" lang="en-US" altLang="zh-TW" dirty="0"/>
              <a:t>0.7</a:t>
            </a:r>
            <a:r>
              <a:rPr lang="en-US" altLang="zh-TW" dirty="0"/>
              <a:t>12273</a:t>
            </a:r>
            <a:endParaRPr kumimoji="1"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34D21A9-0CCC-FC44-B6B8-F8F3330FEE72}"/>
              </a:ext>
            </a:extLst>
          </p:cNvPr>
          <p:cNvSpPr txBox="1"/>
          <p:nvPr/>
        </p:nvSpPr>
        <p:spPr>
          <a:xfrm>
            <a:off x="3725145" y="3015884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099_1</a:t>
            </a:r>
            <a:endParaRPr kumimoji="1" lang="en-US" altLang="zh-TW" dirty="0"/>
          </a:p>
          <a:p>
            <a:pPr algn="ctr"/>
            <a:r>
              <a:rPr lang="en-US" altLang="zh-TW" dirty="0"/>
              <a:t>0.710558</a:t>
            </a:r>
            <a:endParaRPr kumimoji="1"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FFDD7BC-B830-D047-B1FF-FC1A4F32496C}"/>
              </a:ext>
            </a:extLst>
          </p:cNvPr>
          <p:cNvSpPr txBox="1"/>
          <p:nvPr/>
        </p:nvSpPr>
        <p:spPr>
          <a:xfrm>
            <a:off x="4902553" y="3015207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099_4</a:t>
            </a:r>
            <a:endParaRPr kumimoji="1" lang="en-US" altLang="zh-TW" dirty="0"/>
          </a:p>
          <a:p>
            <a:pPr algn="ctr"/>
            <a:r>
              <a:rPr lang="en-US" altLang="zh-TW" dirty="0"/>
              <a:t>0.694191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46053A3-9B15-5B4F-BBD0-D1CC222CD59B}"/>
              </a:ext>
            </a:extLst>
          </p:cNvPr>
          <p:cNvSpPr txBox="1"/>
          <p:nvPr/>
        </p:nvSpPr>
        <p:spPr>
          <a:xfrm>
            <a:off x="6153129" y="3022052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184_3</a:t>
            </a:r>
            <a:endParaRPr kumimoji="1" lang="en-US" altLang="zh-TW" dirty="0"/>
          </a:p>
          <a:p>
            <a:pPr algn="ctr"/>
            <a:r>
              <a:rPr lang="en-US" altLang="zh-TW" dirty="0"/>
              <a:t>0.692250</a:t>
            </a:r>
            <a:endParaRPr kumimoji="1"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8EC23CA-04D1-354F-8DC9-60498B731FA5}"/>
              </a:ext>
            </a:extLst>
          </p:cNvPr>
          <p:cNvSpPr txBox="1"/>
          <p:nvPr/>
        </p:nvSpPr>
        <p:spPr>
          <a:xfrm>
            <a:off x="7404834" y="2998299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099_0</a:t>
            </a:r>
            <a:endParaRPr kumimoji="1" lang="en-US" altLang="zh-TW" dirty="0"/>
          </a:p>
          <a:p>
            <a:pPr algn="ctr"/>
            <a:r>
              <a:rPr lang="en-US" altLang="zh-TW" dirty="0"/>
              <a:t>0.691296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42A59FE7-FB17-7A42-89BA-1569509FFB63}"/>
              </a:ext>
            </a:extLst>
          </p:cNvPr>
          <p:cNvSpPr txBox="1"/>
          <p:nvPr/>
        </p:nvSpPr>
        <p:spPr>
          <a:xfrm>
            <a:off x="2469235" y="5093096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#099_1</a:t>
            </a:r>
          </a:p>
          <a:p>
            <a:pPr algn="ctr"/>
            <a:r>
              <a:rPr lang="en-US" altLang="zh-TW" dirty="0"/>
              <a:t>0.719207</a:t>
            </a:r>
            <a:endParaRPr kumimoji="1"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5F2D0AE8-219F-CB4A-A657-B82D5FDD8784}"/>
              </a:ext>
            </a:extLst>
          </p:cNvPr>
          <p:cNvSpPr txBox="1"/>
          <p:nvPr/>
        </p:nvSpPr>
        <p:spPr>
          <a:xfrm>
            <a:off x="4969238" y="5093095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#312_3</a:t>
            </a:r>
          </a:p>
          <a:p>
            <a:pPr algn="ctr"/>
            <a:r>
              <a:rPr lang="en-US" altLang="zh-TW" dirty="0"/>
              <a:t>0.701612</a:t>
            </a:r>
            <a:endParaRPr kumimoji="1"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3D0C92A0-B8E8-BF48-BE2D-C1ACC3D0355D}"/>
              </a:ext>
            </a:extLst>
          </p:cNvPr>
          <p:cNvSpPr txBox="1"/>
          <p:nvPr/>
        </p:nvSpPr>
        <p:spPr>
          <a:xfrm>
            <a:off x="6121825" y="5109054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#217_3</a:t>
            </a:r>
          </a:p>
          <a:p>
            <a:pPr algn="ctr"/>
            <a:r>
              <a:rPr lang="en-US" altLang="zh-TW" dirty="0"/>
              <a:t>0.695524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30810124-178B-9249-9D6A-F279E616B3C5}"/>
              </a:ext>
            </a:extLst>
          </p:cNvPr>
          <p:cNvSpPr txBox="1"/>
          <p:nvPr/>
        </p:nvSpPr>
        <p:spPr>
          <a:xfrm>
            <a:off x="7383358" y="5103997"/>
            <a:ext cx="1039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184_3</a:t>
            </a:r>
            <a:endParaRPr kumimoji="1" lang="en-US" altLang="zh-TW" dirty="0"/>
          </a:p>
          <a:p>
            <a:pPr algn="ctr"/>
            <a:r>
              <a:rPr lang="en-US" altLang="zh-TW" dirty="0"/>
              <a:t>0.685185</a:t>
            </a:r>
            <a:endParaRPr kumimoji="1"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CB7FFCBF-4592-FE43-84DA-688146905D41}"/>
              </a:ext>
            </a:extLst>
          </p:cNvPr>
          <p:cNvSpPr txBox="1"/>
          <p:nvPr/>
        </p:nvSpPr>
        <p:spPr>
          <a:xfrm>
            <a:off x="3717249" y="5119739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099_4</a:t>
            </a:r>
            <a:endParaRPr kumimoji="1" lang="en-US" altLang="zh-TW" dirty="0"/>
          </a:p>
          <a:p>
            <a:pPr algn="ctr"/>
            <a:r>
              <a:rPr lang="en-US" altLang="zh-TW" dirty="0"/>
              <a:t>0.708678</a:t>
            </a:r>
            <a:endParaRPr kumimoji="1"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98258131-2DCE-B749-A8DF-C3D5F06B3E89}"/>
              </a:ext>
            </a:extLst>
          </p:cNvPr>
          <p:cNvSpPr txBox="1"/>
          <p:nvPr/>
        </p:nvSpPr>
        <p:spPr>
          <a:xfrm>
            <a:off x="2267744" y="5759354"/>
            <a:ext cx="16097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00A401"/>
                </a:solidFill>
              </a:rPr>
              <a:t>#099: </a:t>
            </a:r>
            <a:r>
              <a:rPr lang="en-US" altLang="zh-TW" b="1" dirty="0">
                <a:solidFill>
                  <a:srgbClr val="00A401"/>
                </a:solidFill>
              </a:rPr>
              <a:t>0.704786</a:t>
            </a:r>
          </a:p>
          <a:p>
            <a:r>
              <a:rPr lang="en-US" altLang="zh-TW" dirty="0"/>
              <a:t>#217: 0.703898</a:t>
            </a:r>
          </a:p>
          <a:p>
            <a:r>
              <a:rPr lang="en-US" altLang="zh-TW" dirty="0"/>
              <a:t>#312: 0.701612</a:t>
            </a:r>
          </a:p>
          <a:p>
            <a:r>
              <a:rPr lang="en-US" altLang="zh-TW" dirty="0"/>
              <a:t>#184: 0.688717</a:t>
            </a:r>
          </a:p>
        </p:txBody>
      </p:sp>
      <p:sp>
        <p:nvSpPr>
          <p:cNvPr id="40" name="左大括弧 39">
            <a:extLst>
              <a:ext uri="{FF2B5EF4-FFF2-40B4-BE49-F238E27FC236}">
                <a16:creationId xmlns:a16="http://schemas.microsoft.com/office/drawing/2014/main" id="{D567AF10-48B7-A644-9BC7-C7E1B6AC3599}"/>
              </a:ext>
            </a:extLst>
          </p:cNvPr>
          <p:cNvSpPr/>
          <p:nvPr/>
        </p:nvSpPr>
        <p:spPr>
          <a:xfrm>
            <a:off x="1907705" y="5807425"/>
            <a:ext cx="432048" cy="981076"/>
          </a:xfrm>
          <a:prstGeom prst="leftBrac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552008B6-0FB3-FC4B-BAA4-EAC29DA76456}"/>
              </a:ext>
            </a:extLst>
          </p:cNvPr>
          <p:cNvSpPr txBox="1"/>
          <p:nvPr/>
        </p:nvSpPr>
        <p:spPr>
          <a:xfrm>
            <a:off x="388509" y="6134860"/>
            <a:ext cx="16001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After re-ranking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43828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向右箭號 29">
            <a:extLst>
              <a:ext uri="{FF2B5EF4-FFF2-40B4-BE49-F238E27FC236}">
                <a16:creationId xmlns:a16="http://schemas.microsoft.com/office/drawing/2014/main" id="{223B83A4-4413-4748-A2E5-8A274854C176}"/>
              </a:ext>
            </a:extLst>
          </p:cNvPr>
          <p:cNvSpPr/>
          <p:nvPr/>
        </p:nvSpPr>
        <p:spPr>
          <a:xfrm>
            <a:off x="3095346" y="3834898"/>
            <a:ext cx="552552" cy="365298"/>
          </a:xfrm>
          <a:prstGeom prst="stripedRightArrow">
            <a:avLst>
              <a:gd name="adj1" fmla="val 63534"/>
              <a:gd name="adj2" fmla="val 53415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Re-ranking policy (method2)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F07F436-1B03-E145-8D0D-4C35CB615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15" y="3714620"/>
            <a:ext cx="584200" cy="685800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4B67551A-50AA-1645-B325-6426197D1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531" y="4263240"/>
            <a:ext cx="513091" cy="650750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79345C96-D812-EA4B-B934-053DABB19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969" y="4912355"/>
            <a:ext cx="530812" cy="624142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7254C5E0-7B3B-7845-BA2F-8BDE4A89AB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6615" y="3539222"/>
            <a:ext cx="560932" cy="709613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DEE391DA-0E70-E44B-876D-2B5D5DA754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9111" y="4409543"/>
            <a:ext cx="544086" cy="693861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CE179D92-CE04-BF41-954C-708FAB4EFA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6126" y="4565256"/>
            <a:ext cx="587342" cy="697469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B1D3F22F-9E3A-6342-B53E-E362BE7487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5049" y="5541212"/>
            <a:ext cx="530957" cy="694923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D841F9B8-962B-3A49-AC4D-93E9C64481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9111" y="3714620"/>
            <a:ext cx="536086" cy="694923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CB27BDCF-A104-AB40-83E3-7AB5FFB53C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21302" y="3834898"/>
            <a:ext cx="541034" cy="709612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B9C22D7A-7352-7F42-9BED-3462B2BA2A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14335" y="5191769"/>
            <a:ext cx="575565" cy="698886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28F04BE9-665D-DE43-814D-108CDEB9713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06006" y="3170152"/>
            <a:ext cx="541506" cy="692624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2B0FA68C-5092-704F-AD96-8C52DCE72B72}"/>
              </a:ext>
            </a:extLst>
          </p:cNvPr>
          <p:cNvSpPr/>
          <p:nvPr/>
        </p:nvSpPr>
        <p:spPr>
          <a:xfrm>
            <a:off x="1182716" y="2567200"/>
            <a:ext cx="2097332" cy="3731440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C8918AE-954E-B040-BC31-8C34CDBF25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9895" y="5077841"/>
            <a:ext cx="584200" cy="7239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DBB109C-45CF-EA49-BC4B-9FAF419EFD9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73132" y="2830257"/>
            <a:ext cx="618050" cy="709613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955C2056-E04C-6948-ACFF-A0464479543D}"/>
              </a:ext>
            </a:extLst>
          </p:cNvPr>
          <p:cNvSpPr txBox="1"/>
          <p:nvPr/>
        </p:nvSpPr>
        <p:spPr>
          <a:xfrm>
            <a:off x="217877" y="3347187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Probe</a:t>
            </a:r>
            <a:endParaRPr kumimoji="1" lang="zh-TW" altLang="en-US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5EC5810C-8C2D-6A45-B85E-0F752359B8C7}"/>
              </a:ext>
            </a:extLst>
          </p:cNvPr>
          <p:cNvSpPr txBox="1"/>
          <p:nvPr/>
        </p:nvSpPr>
        <p:spPr>
          <a:xfrm>
            <a:off x="1814440" y="2197749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Gallery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A86382D0-0092-D641-BDB4-F35DE131A5BC}"/>
                  </a:ext>
                </a:extLst>
              </p:cNvPr>
              <p:cNvSpPr txBox="1"/>
              <p:nvPr/>
            </p:nvSpPr>
            <p:spPr>
              <a:xfrm>
                <a:off x="3646215" y="3124112"/>
                <a:ext cx="131553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400" dirty="0"/>
                  <a:t>Cosine </a:t>
                </a:r>
              </a:p>
              <a:p>
                <a:pPr algn="ctr"/>
                <a:r>
                  <a:rPr lang="en-US" altLang="zh-TW" sz="1400" dirty="0"/>
                  <a:t>distance rank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TW" sz="1400" dirty="0"/>
                  <a:t> </a:t>
                </a:r>
                <a:endParaRPr kumimoji="1" lang="zh-TW" altLang="en-US" sz="1400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A86382D0-0092-D641-BDB4-F35DE131A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6215" y="3124112"/>
                <a:ext cx="1315532" cy="73866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9BCAD076-BCC0-924E-8D85-E7F1C04B0F48}"/>
                  </a:ext>
                </a:extLst>
              </p:cNvPr>
              <p:cNvSpPr txBox="1"/>
              <p:nvPr/>
            </p:nvSpPr>
            <p:spPr>
              <a:xfrm>
                <a:off x="5248368" y="4227493"/>
                <a:ext cx="973015" cy="753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400" dirty="0"/>
                  <a:t>Jaccard </a:t>
                </a:r>
              </a:p>
              <a:p>
                <a:pPr algn="ctr"/>
                <a:r>
                  <a:rPr lang="en-US" altLang="zh-TW" sz="1400" dirty="0"/>
                  <a:t>distance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altLang="zh-TW" sz="1400" dirty="0"/>
                  <a:t> </a:t>
                </a:r>
                <a:endParaRPr kumimoji="1" lang="zh-TW" altLang="en-US" sz="1400" dirty="0"/>
              </a:p>
            </p:txBody>
          </p:sp>
        </mc:Choice>
        <mc:Fallback xmlns="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9BCAD076-BCC0-924E-8D85-E7F1C04B0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8368" y="4227493"/>
                <a:ext cx="973015" cy="75379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A18E58EB-B0D5-9F4C-B024-9865D6AEB199}"/>
                  </a:ext>
                </a:extLst>
              </p:cNvPr>
              <p:cNvSpPr txBox="1"/>
              <p:nvPr/>
            </p:nvSpPr>
            <p:spPr>
              <a:xfrm>
                <a:off x="6541108" y="3600924"/>
                <a:ext cx="1523466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/>
                  <a:t>       aggregation</a:t>
                </a:r>
                <a:endParaRPr kumimoji="1" lang="en-US" altLang="zh-TW" sz="1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zh-TW" altLang="en-US" sz="2200" b="0" i="0" smtClean="0">
                          <a:latin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kumimoji="1" lang="en-US" altLang="zh-TW" sz="22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endParaRPr kumimoji="1" lang="en-US" altLang="zh-TW" sz="1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A18E58EB-B0D5-9F4C-B024-9865D6AEB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108" y="3600924"/>
                <a:ext cx="1523466" cy="892552"/>
              </a:xfrm>
              <a:prstGeom prst="rect">
                <a:avLst/>
              </a:prstGeom>
              <a:blipFill>
                <a:blip r:embed="rId18"/>
                <a:stretch>
                  <a:fillRect l="-826" t="-28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直線箭頭接點 127">
            <a:extLst>
              <a:ext uri="{FF2B5EF4-FFF2-40B4-BE49-F238E27FC236}">
                <a16:creationId xmlns:a16="http://schemas.microsoft.com/office/drawing/2014/main" id="{12EB17BC-9C46-4249-A513-E4DBBE0D24AE}"/>
              </a:ext>
            </a:extLst>
          </p:cNvPr>
          <p:cNvCxnSpPr>
            <a:cxnSpLocks/>
          </p:cNvCxnSpPr>
          <p:nvPr/>
        </p:nvCxnSpPr>
        <p:spPr>
          <a:xfrm flipV="1">
            <a:off x="6985475" y="4060143"/>
            <a:ext cx="909164" cy="228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1" name="群組 140">
            <a:extLst>
              <a:ext uri="{FF2B5EF4-FFF2-40B4-BE49-F238E27FC236}">
                <a16:creationId xmlns:a16="http://schemas.microsoft.com/office/drawing/2014/main" id="{746A6221-5A64-F943-9D3F-860669D6EFBB}"/>
              </a:ext>
            </a:extLst>
          </p:cNvPr>
          <p:cNvGrpSpPr/>
          <p:nvPr/>
        </p:nvGrpSpPr>
        <p:grpSpPr>
          <a:xfrm>
            <a:off x="253027" y="1718268"/>
            <a:ext cx="8254900" cy="365297"/>
            <a:chOff x="29528" y="6427742"/>
            <a:chExt cx="8254900" cy="365297"/>
          </a:xfrm>
        </p:grpSpPr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0229DBF2-539B-044A-B769-E88E5704AF10}"/>
                </a:ext>
              </a:extLst>
            </p:cNvPr>
            <p:cNvSpPr txBox="1"/>
            <p:nvPr/>
          </p:nvSpPr>
          <p:spPr>
            <a:xfrm>
              <a:off x="29528" y="6427742"/>
              <a:ext cx="2985433" cy="36529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TW" b="1" dirty="0"/>
                <a:t>Sample</a:t>
              </a:r>
              <a:endParaRPr kumimoji="1" lang="en-US" altLang="zh-TW" b="1" dirty="0"/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58BF127A-8D9D-9344-A890-BC073FA21DDE}"/>
                </a:ext>
              </a:extLst>
            </p:cNvPr>
            <p:cNvSpPr txBox="1"/>
            <p:nvPr/>
          </p:nvSpPr>
          <p:spPr>
            <a:xfrm>
              <a:off x="3014961" y="6427742"/>
              <a:ext cx="3489639" cy="3652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wrap="square" rtlCol="0" anchor="t">
              <a:noAutofit/>
            </a:bodyPr>
            <a:lstStyle/>
            <a:p>
              <a:pPr algn="ctr"/>
              <a:r>
                <a:rPr kumimoji="1" lang="en-US" altLang="zh-TW" b="1" dirty="0"/>
                <a:t>Distance Measurement</a:t>
              </a:r>
              <a:endParaRPr kumimoji="1" lang="zh-TW" altLang="en-US" b="1" dirty="0"/>
            </a:p>
          </p:txBody>
        </p:sp>
        <p:sp>
          <p:nvSpPr>
            <p:cNvPr id="138" name="文字方塊 137">
              <a:extLst>
                <a:ext uri="{FF2B5EF4-FFF2-40B4-BE49-F238E27FC236}">
                  <a16:creationId xmlns:a16="http://schemas.microsoft.com/office/drawing/2014/main" id="{187509F0-3ADA-C146-9A8A-12AA62230F7F}"/>
                </a:ext>
              </a:extLst>
            </p:cNvPr>
            <p:cNvSpPr txBox="1"/>
            <p:nvPr/>
          </p:nvSpPr>
          <p:spPr>
            <a:xfrm>
              <a:off x="6504600" y="6427742"/>
              <a:ext cx="1779828" cy="36529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b="1" dirty="0"/>
                <a:t>Aggregation</a:t>
              </a:r>
            </a:p>
          </p:txBody>
        </p:sp>
      </p:grpSp>
      <p:graphicFrame>
        <p:nvGraphicFramePr>
          <p:cNvPr id="139" name="表格 138">
            <a:extLst>
              <a:ext uri="{FF2B5EF4-FFF2-40B4-BE49-F238E27FC236}">
                <a16:creationId xmlns:a16="http://schemas.microsoft.com/office/drawing/2014/main" id="{29E9632F-734C-B64E-98B1-8E6EF287A3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923197"/>
              </p:ext>
            </p:extLst>
          </p:nvPr>
        </p:nvGraphicFramePr>
        <p:xfrm>
          <a:off x="8064574" y="3479012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文字方塊 139">
                <a:extLst>
                  <a:ext uri="{FF2B5EF4-FFF2-40B4-BE49-F238E27FC236}">
                    <a16:creationId xmlns:a16="http://schemas.microsoft.com/office/drawing/2014/main" id="{25C65451-CE77-7A48-AD0A-806AEB3A2890}"/>
                  </a:ext>
                </a:extLst>
              </p:cNvPr>
              <p:cNvSpPr txBox="1"/>
              <p:nvPr/>
            </p:nvSpPr>
            <p:spPr>
              <a:xfrm>
                <a:off x="7682207" y="4699307"/>
                <a:ext cx="973015" cy="757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400" dirty="0"/>
                  <a:t>final </a:t>
                </a:r>
              </a:p>
              <a:p>
                <a:pPr algn="ctr"/>
                <a:r>
                  <a:rPr lang="en-US" altLang="zh-TW" sz="1400" dirty="0"/>
                  <a:t>distance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1400" dirty="0"/>
                  <a:t> </a:t>
                </a:r>
                <a:endParaRPr kumimoji="1" lang="zh-TW" altLang="en-US" sz="1400" dirty="0"/>
              </a:p>
            </p:txBody>
          </p:sp>
        </mc:Choice>
        <mc:Fallback xmlns="">
          <p:sp>
            <p:nvSpPr>
              <p:cNvPr id="140" name="文字方塊 139">
                <a:extLst>
                  <a:ext uri="{FF2B5EF4-FFF2-40B4-BE49-F238E27FC236}">
                    <a16:creationId xmlns:a16="http://schemas.microsoft.com/office/drawing/2014/main" id="{25C65451-CE77-7A48-AD0A-806AEB3A2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2207" y="4699307"/>
                <a:ext cx="973015" cy="75706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9D6044E-A341-CB44-A850-2B80DFC0A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420690"/>
              </p:ext>
            </p:extLst>
          </p:nvPr>
        </p:nvGraphicFramePr>
        <p:xfrm>
          <a:off x="3749946" y="3936164"/>
          <a:ext cx="1085785" cy="1925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7157">
                  <a:extLst>
                    <a:ext uri="{9D8B030D-6E8A-4147-A177-3AD203B41FA5}">
                      <a16:colId xmlns:a16="http://schemas.microsoft.com/office/drawing/2014/main" val="1548362791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313824661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51802899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784609352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771755200"/>
                    </a:ext>
                  </a:extLst>
                </a:gridCol>
              </a:tblGrid>
              <a:tr h="192534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4554031"/>
                  </a:ext>
                </a:extLst>
              </a:tr>
            </a:tbl>
          </a:graphicData>
        </a:graphic>
      </p:graphicFrame>
      <p:sp>
        <p:nvSpPr>
          <p:cNvPr id="22" name="上彎箭號 21">
            <a:extLst>
              <a:ext uri="{FF2B5EF4-FFF2-40B4-BE49-F238E27FC236}">
                <a16:creationId xmlns:a16="http://schemas.microsoft.com/office/drawing/2014/main" id="{E3BD6666-B036-C74E-8BB6-E96796821598}"/>
              </a:ext>
            </a:extLst>
          </p:cNvPr>
          <p:cNvSpPr/>
          <p:nvPr/>
        </p:nvSpPr>
        <p:spPr>
          <a:xfrm rot="5400000">
            <a:off x="4568515" y="3981630"/>
            <a:ext cx="386685" cy="973016"/>
          </a:xfrm>
          <a:prstGeom prst="bentUpArrow">
            <a:avLst>
              <a:gd name="adj1" fmla="val 9734"/>
              <a:gd name="adj2" fmla="val 20166"/>
              <a:gd name="adj3" fmla="val 24435"/>
            </a:avLst>
          </a:prstGeom>
          <a:solidFill>
            <a:srgbClr val="00A401"/>
          </a:solidFill>
          <a:ln>
            <a:solidFill>
              <a:srgbClr val="00A4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上彎箭號 27">
            <a:extLst>
              <a:ext uri="{FF2B5EF4-FFF2-40B4-BE49-F238E27FC236}">
                <a16:creationId xmlns:a16="http://schemas.microsoft.com/office/drawing/2014/main" id="{CD3CEBD0-7CD1-A548-A16D-284BE3CA3010}"/>
              </a:ext>
            </a:extLst>
          </p:cNvPr>
          <p:cNvSpPr/>
          <p:nvPr/>
        </p:nvSpPr>
        <p:spPr>
          <a:xfrm flipV="1">
            <a:off x="5236340" y="3432412"/>
            <a:ext cx="1579361" cy="424512"/>
          </a:xfrm>
          <a:prstGeom prst="bentUpArrow">
            <a:avLst>
              <a:gd name="adj1" fmla="val 9387"/>
              <a:gd name="adj2" fmla="val 18100"/>
              <a:gd name="adj3" fmla="val 25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1" name="上彎箭號 70">
            <a:extLst>
              <a:ext uri="{FF2B5EF4-FFF2-40B4-BE49-F238E27FC236}">
                <a16:creationId xmlns:a16="http://schemas.microsoft.com/office/drawing/2014/main" id="{7E1E9F87-0182-1A42-9AFD-B19C76CB61CE}"/>
              </a:ext>
            </a:extLst>
          </p:cNvPr>
          <p:cNvSpPr/>
          <p:nvPr/>
        </p:nvSpPr>
        <p:spPr>
          <a:xfrm>
            <a:off x="6176251" y="4232766"/>
            <a:ext cx="639450" cy="329597"/>
          </a:xfrm>
          <a:prstGeom prst="bentUpArrow">
            <a:avLst>
              <a:gd name="adj1" fmla="val 11945"/>
              <a:gd name="adj2" fmla="val 22860"/>
              <a:gd name="adj3" fmla="val 24943"/>
            </a:avLst>
          </a:prstGeom>
          <a:solidFill>
            <a:srgbClr val="00A401"/>
          </a:solidFill>
          <a:ln>
            <a:solidFill>
              <a:srgbClr val="00A4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84170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Re-ranking policy (method2)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B68F1B0-D6D0-E342-93A7-E542F5C94717}"/>
              </a:ext>
            </a:extLst>
          </p:cNvPr>
          <p:cNvSpPr txBox="1"/>
          <p:nvPr/>
        </p:nvSpPr>
        <p:spPr>
          <a:xfrm>
            <a:off x="465417" y="2761416"/>
            <a:ext cx="1208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Probe Image</a:t>
            </a:r>
          </a:p>
          <a:p>
            <a:pPr algn="ctr"/>
            <a:r>
              <a:rPr lang="en-US" altLang="zh-TW" sz="1400" dirty="0"/>
              <a:t>(#379)</a:t>
            </a:r>
            <a:endParaRPr kumimoji="1" lang="zh-TW" altLang="en-US" sz="1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F2B290-FE62-6C47-9A48-54D09328A966}"/>
              </a:ext>
            </a:extLst>
          </p:cNvPr>
          <p:cNvSpPr txBox="1"/>
          <p:nvPr/>
        </p:nvSpPr>
        <p:spPr>
          <a:xfrm>
            <a:off x="2297893" y="2541867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#343_4</a:t>
            </a:r>
          </a:p>
          <a:p>
            <a:pPr algn="ctr"/>
            <a:r>
              <a:rPr lang="en-US" altLang="zh-TW" sz="1400" dirty="0"/>
              <a:t>0.206344</a:t>
            </a:r>
            <a:endParaRPr kumimoji="1" lang="zh-TW" altLang="en-US" sz="1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34D21A9-0CCC-FC44-B6B8-F8F3330FEE72}"/>
              </a:ext>
            </a:extLst>
          </p:cNvPr>
          <p:cNvSpPr txBox="1"/>
          <p:nvPr/>
        </p:nvSpPr>
        <p:spPr>
          <a:xfrm>
            <a:off x="3549033" y="2542545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310_1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0.264809</a:t>
            </a:r>
            <a:endParaRPr kumimoji="1" lang="zh-TW" altLang="en-US" sz="1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FFDD7BC-B830-D047-B1FF-FC1A4F32496C}"/>
              </a:ext>
            </a:extLst>
          </p:cNvPr>
          <p:cNvSpPr txBox="1"/>
          <p:nvPr/>
        </p:nvSpPr>
        <p:spPr>
          <a:xfrm>
            <a:off x="4726441" y="254186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#152_4</a:t>
            </a:r>
          </a:p>
          <a:p>
            <a:pPr algn="ctr"/>
            <a:r>
              <a:rPr lang="en-US" altLang="zh-TW" sz="1400" dirty="0"/>
              <a:t>0.265400</a:t>
            </a:r>
            <a:endParaRPr kumimoji="1" lang="zh-TW" altLang="en-US" sz="1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46053A3-9B15-5B4F-BBD0-D1CC222CD59B}"/>
              </a:ext>
            </a:extLst>
          </p:cNvPr>
          <p:cNvSpPr txBox="1"/>
          <p:nvPr/>
        </p:nvSpPr>
        <p:spPr>
          <a:xfrm>
            <a:off x="5974072" y="2541867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379_3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0.284193</a:t>
            </a:r>
            <a:endParaRPr kumimoji="1" lang="zh-TW" altLang="en-US" sz="1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8EC23CA-04D1-354F-8DC9-60498B731FA5}"/>
              </a:ext>
            </a:extLst>
          </p:cNvPr>
          <p:cNvSpPr txBox="1"/>
          <p:nvPr/>
        </p:nvSpPr>
        <p:spPr>
          <a:xfrm>
            <a:off x="7228722" y="2524960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257_3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0.289902</a:t>
            </a:r>
            <a:endParaRPr kumimoji="1" lang="zh-TW" altLang="en-US" sz="14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20F4C89-3FCD-204A-8D7B-EFDA174DB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05" y="1561155"/>
            <a:ext cx="974009" cy="114340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01D5C6A-4AC2-CE47-8978-CD5ABC982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1822" y="1561155"/>
            <a:ext cx="800344" cy="91025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8F71C6B-8A02-D448-8F76-22FDA10A1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9983" y="1572592"/>
            <a:ext cx="721173" cy="9178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021A979-D6AE-F748-A122-509589F5D3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79691" y="1584029"/>
            <a:ext cx="785447" cy="90181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EEFDA7D-8FCB-F74C-85BB-2B470F6FF7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9491" y="1581059"/>
            <a:ext cx="723320" cy="8962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34FA288-28A2-F04F-BE48-0E9A396CA5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90819" y="1577310"/>
            <a:ext cx="721173" cy="901466"/>
          </a:xfrm>
          <a:prstGeom prst="rect">
            <a:avLst/>
          </a:prstGeom>
        </p:spPr>
      </p:pic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42CEE249-D7B3-4D4A-968E-68BCC4F384BA}"/>
              </a:ext>
            </a:extLst>
          </p:cNvPr>
          <p:cNvCxnSpPr>
            <a:cxnSpLocks/>
          </p:cNvCxnSpPr>
          <p:nvPr/>
        </p:nvCxnSpPr>
        <p:spPr>
          <a:xfrm>
            <a:off x="1711294" y="2132856"/>
            <a:ext cx="61571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67229A74-DD17-A54D-91B3-40FAF09442E3}"/>
              </a:ext>
            </a:extLst>
          </p:cNvPr>
          <p:cNvCxnSpPr>
            <a:cxnSpLocks/>
          </p:cNvCxnSpPr>
          <p:nvPr/>
        </p:nvCxnSpPr>
        <p:spPr>
          <a:xfrm>
            <a:off x="2844763" y="301195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A0D07C34-0396-9C4D-936C-221895445342}"/>
              </a:ext>
            </a:extLst>
          </p:cNvPr>
          <p:cNvCxnSpPr>
            <a:cxnSpLocks/>
          </p:cNvCxnSpPr>
          <p:nvPr/>
        </p:nvCxnSpPr>
        <p:spPr>
          <a:xfrm>
            <a:off x="4059775" y="3033545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23D62F9C-0C97-DC4F-A703-11A2E3C84954}"/>
              </a:ext>
            </a:extLst>
          </p:cNvPr>
          <p:cNvCxnSpPr>
            <a:cxnSpLocks/>
          </p:cNvCxnSpPr>
          <p:nvPr/>
        </p:nvCxnSpPr>
        <p:spPr>
          <a:xfrm>
            <a:off x="5281387" y="3048180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5E219523-DEC1-5E4F-8ACD-8915C658922A}"/>
              </a:ext>
            </a:extLst>
          </p:cNvPr>
          <p:cNvCxnSpPr>
            <a:cxnSpLocks/>
          </p:cNvCxnSpPr>
          <p:nvPr/>
        </p:nvCxnSpPr>
        <p:spPr>
          <a:xfrm>
            <a:off x="6505523" y="3048180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2CE8926C-9DFC-1344-9BE2-8C4C158E52A4}"/>
              </a:ext>
            </a:extLst>
          </p:cNvPr>
          <p:cNvCxnSpPr>
            <a:cxnSpLocks/>
          </p:cNvCxnSpPr>
          <p:nvPr/>
        </p:nvCxnSpPr>
        <p:spPr>
          <a:xfrm>
            <a:off x="7729659" y="3033545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0B740530-533C-2541-8072-90DB80733780}"/>
                  </a:ext>
                </a:extLst>
              </p:cNvPr>
              <p:cNvSpPr txBox="1"/>
              <p:nvPr/>
            </p:nvSpPr>
            <p:spPr>
              <a:xfrm>
                <a:off x="1852351" y="2556878"/>
                <a:ext cx="3963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200" dirty="0"/>
                  <a:t>i</a:t>
                </a:r>
                <a:r>
                  <a:rPr kumimoji="1" lang="en-US" altLang="zh-TW" sz="1200" dirty="0"/>
                  <a:t>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kumimoji="1" lang="en-US" altLang="zh-TW" sz="1200" dirty="0"/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0B740530-533C-2541-8072-90DB80733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351" y="2556878"/>
                <a:ext cx="396391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3611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Re-ranking policy (method2)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B68F1B0-D6D0-E342-93A7-E542F5C94717}"/>
              </a:ext>
            </a:extLst>
          </p:cNvPr>
          <p:cNvSpPr txBox="1"/>
          <p:nvPr/>
        </p:nvSpPr>
        <p:spPr>
          <a:xfrm>
            <a:off x="465417" y="2761416"/>
            <a:ext cx="1208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Probe Image</a:t>
            </a:r>
          </a:p>
          <a:p>
            <a:pPr algn="ctr"/>
            <a:r>
              <a:rPr lang="en-US" altLang="zh-TW" sz="1400" dirty="0"/>
              <a:t>(#379)</a:t>
            </a:r>
            <a:endParaRPr kumimoji="1" lang="zh-TW" altLang="en-US" sz="1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F2B290-FE62-6C47-9A48-54D09328A966}"/>
              </a:ext>
            </a:extLst>
          </p:cNvPr>
          <p:cNvSpPr txBox="1"/>
          <p:nvPr/>
        </p:nvSpPr>
        <p:spPr>
          <a:xfrm>
            <a:off x="2297893" y="2541867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#343_4</a:t>
            </a:r>
          </a:p>
          <a:p>
            <a:pPr algn="ctr"/>
            <a:r>
              <a:rPr lang="en-US" altLang="zh-TW" sz="1400" dirty="0"/>
              <a:t>0.206344</a:t>
            </a:r>
            <a:endParaRPr kumimoji="1" lang="zh-TW" altLang="en-US" sz="1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34D21A9-0CCC-FC44-B6B8-F8F3330FEE72}"/>
              </a:ext>
            </a:extLst>
          </p:cNvPr>
          <p:cNvSpPr txBox="1"/>
          <p:nvPr/>
        </p:nvSpPr>
        <p:spPr>
          <a:xfrm>
            <a:off x="3549033" y="2542545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310_1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0.264809</a:t>
            </a:r>
            <a:endParaRPr kumimoji="1" lang="zh-TW" altLang="en-US" sz="1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FFDD7BC-B830-D047-B1FF-FC1A4F32496C}"/>
              </a:ext>
            </a:extLst>
          </p:cNvPr>
          <p:cNvSpPr txBox="1"/>
          <p:nvPr/>
        </p:nvSpPr>
        <p:spPr>
          <a:xfrm>
            <a:off x="4726441" y="254186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#152_4</a:t>
            </a:r>
          </a:p>
          <a:p>
            <a:pPr algn="ctr"/>
            <a:r>
              <a:rPr lang="en-US" altLang="zh-TW" sz="1400" dirty="0"/>
              <a:t>0.265400</a:t>
            </a:r>
            <a:endParaRPr kumimoji="1" lang="zh-TW" altLang="en-US" sz="1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46053A3-9B15-5B4F-BBD0-D1CC222CD59B}"/>
              </a:ext>
            </a:extLst>
          </p:cNvPr>
          <p:cNvSpPr txBox="1"/>
          <p:nvPr/>
        </p:nvSpPr>
        <p:spPr>
          <a:xfrm>
            <a:off x="5974072" y="2541867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379_3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0.284193</a:t>
            </a:r>
            <a:endParaRPr kumimoji="1" lang="zh-TW" altLang="en-US" sz="1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8EC23CA-04D1-354F-8DC9-60498B731FA5}"/>
              </a:ext>
            </a:extLst>
          </p:cNvPr>
          <p:cNvSpPr txBox="1"/>
          <p:nvPr/>
        </p:nvSpPr>
        <p:spPr>
          <a:xfrm>
            <a:off x="7228722" y="2524960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257_3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0.289902</a:t>
            </a:r>
            <a:endParaRPr kumimoji="1" lang="zh-TW" altLang="en-US" sz="14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20F4C89-3FCD-204A-8D7B-EFDA174DB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05" y="1561155"/>
            <a:ext cx="974009" cy="114340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01D5C6A-4AC2-CE47-8978-CD5ABC982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1822" y="1561155"/>
            <a:ext cx="800344" cy="91025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8F71C6B-8A02-D448-8F76-22FDA10A1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9983" y="1572592"/>
            <a:ext cx="721173" cy="9178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021A979-D6AE-F748-A122-509589F5D3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79691" y="1584029"/>
            <a:ext cx="785447" cy="90181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EEFDA7D-8FCB-F74C-85BB-2B470F6FF7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9491" y="1581059"/>
            <a:ext cx="723320" cy="8962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34FA288-28A2-F04F-BE48-0E9A396CA5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90819" y="1577310"/>
            <a:ext cx="721173" cy="90146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8A87FBC-D200-EC4A-8417-06A1CD978D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73114" y="3175006"/>
            <a:ext cx="543295" cy="642076"/>
          </a:xfrm>
          <a:prstGeom prst="rect">
            <a:avLst/>
          </a:prstGeom>
        </p:spPr>
      </p:pic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42CEE249-D7B3-4D4A-968E-68BCC4F384BA}"/>
              </a:ext>
            </a:extLst>
          </p:cNvPr>
          <p:cNvCxnSpPr>
            <a:cxnSpLocks/>
          </p:cNvCxnSpPr>
          <p:nvPr/>
        </p:nvCxnSpPr>
        <p:spPr>
          <a:xfrm>
            <a:off x="1711294" y="2132856"/>
            <a:ext cx="61571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67229A74-DD17-A54D-91B3-40FAF09442E3}"/>
              </a:ext>
            </a:extLst>
          </p:cNvPr>
          <p:cNvCxnSpPr>
            <a:cxnSpLocks/>
          </p:cNvCxnSpPr>
          <p:nvPr/>
        </p:nvCxnSpPr>
        <p:spPr>
          <a:xfrm>
            <a:off x="2844763" y="301195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8" name="圖片 27">
            <a:extLst>
              <a:ext uri="{FF2B5EF4-FFF2-40B4-BE49-F238E27FC236}">
                <a16:creationId xmlns:a16="http://schemas.microsoft.com/office/drawing/2014/main" id="{5FB0F565-FAD1-2847-919F-574CBDAA22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73011" y="3863266"/>
            <a:ext cx="571500" cy="685800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84AC615F-6677-CE49-AC7B-3B76953949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73011" y="4581800"/>
            <a:ext cx="543294" cy="642075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29A62BE8-4E5A-9642-8F90-E570505491C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73011" y="5256609"/>
            <a:ext cx="543294" cy="679118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2F2753E8-69A5-5D43-A184-AF79223FBAB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85814" y="5988800"/>
            <a:ext cx="530491" cy="651057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73AA382D-0B7F-384A-BF1A-2992872FB76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08922" y="3200446"/>
            <a:ext cx="536362" cy="654362"/>
          </a:xfrm>
          <a:prstGeom prst="rect">
            <a:avLst/>
          </a:prstGeom>
        </p:spPr>
      </p:pic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A0D07C34-0396-9C4D-936C-221895445342}"/>
              </a:ext>
            </a:extLst>
          </p:cNvPr>
          <p:cNvCxnSpPr>
            <a:cxnSpLocks/>
          </p:cNvCxnSpPr>
          <p:nvPr/>
        </p:nvCxnSpPr>
        <p:spPr>
          <a:xfrm>
            <a:off x="4059775" y="3033545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8" name="圖片 47">
            <a:extLst>
              <a:ext uri="{FF2B5EF4-FFF2-40B4-BE49-F238E27FC236}">
                <a16:creationId xmlns:a16="http://schemas.microsoft.com/office/drawing/2014/main" id="{90402244-2380-D441-A2AB-1761A9E3C89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93456" y="3873437"/>
            <a:ext cx="556590" cy="643899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2E8DB6C5-2EFB-7443-85DC-DF1AAAECB5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2512" y="4543984"/>
            <a:ext cx="519638" cy="643899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28A7D9CD-1A90-AA44-9C05-B51932B12CE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15786" y="5226823"/>
            <a:ext cx="519638" cy="655196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876F4695-50D1-E245-BBC2-6EBBD0F8786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786655" y="5935727"/>
            <a:ext cx="558629" cy="679118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E21227F2-A2E0-2948-84E8-E2932BF02B6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986667" y="3181049"/>
            <a:ext cx="536358" cy="649818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7F207457-25DE-974B-AECC-926197B612F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984565" y="3858184"/>
            <a:ext cx="566057" cy="685800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3C479A66-833A-3645-91F6-97B685A888A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984565" y="4562184"/>
            <a:ext cx="565850" cy="655195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EB87F1D1-466F-0742-ACA3-D447208BB1E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91444" y="5264058"/>
            <a:ext cx="545996" cy="655195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A65382EA-37BE-8043-905E-FD08213BBC0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007054" y="5965932"/>
            <a:ext cx="533400" cy="647700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3E54DF4D-C092-264E-A525-53F5EA167F3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251190" y="3187427"/>
            <a:ext cx="510238" cy="629655"/>
          </a:xfrm>
          <a:prstGeom prst="rect">
            <a:avLst/>
          </a:prstGeom>
        </p:spPr>
      </p:pic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23D62F9C-0C97-DC4F-A703-11A2E3C84954}"/>
              </a:ext>
            </a:extLst>
          </p:cNvPr>
          <p:cNvCxnSpPr>
            <a:cxnSpLocks/>
          </p:cNvCxnSpPr>
          <p:nvPr/>
        </p:nvCxnSpPr>
        <p:spPr>
          <a:xfrm>
            <a:off x="5281387" y="3048180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5E219523-DEC1-5E4F-8ACD-8915C658922A}"/>
              </a:ext>
            </a:extLst>
          </p:cNvPr>
          <p:cNvCxnSpPr>
            <a:cxnSpLocks/>
          </p:cNvCxnSpPr>
          <p:nvPr/>
        </p:nvCxnSpPr>
        <p:spPr>
          <a:xfrm>
            <a:off x="6505523" y="3048180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0" name="圖片 59">
            <a:extLst>
              <a:ext uri="{FF2B5EF4-FFF2-40B4-BE49-F238E27FC236}">
                <a16:creationId xmlns:a16="http://schemas.microsoft.com/office/drawing/2014/main" id="{E6BFDDF4-05C2-9D40-B292-FA5FA0E414D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266013" y="3863266"/>
            <a:ext cx="524431" cy="622762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3E2058D7-4AAD-1242-9CAA-2795CB2CE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7311" y="4542314"/>
            <a:ext cx="513133" cy="653078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62" name="圖片 61">
            <a:extLst>
              <a:ext uri="{FF2B5EF4-FFF2-40B4-BE49-F238E27FC236}">
                <a16:creationId xmlns:a16="http://schemas.microsoft.com/office/drawing/2014/main" id="{195F3731-3D74-A143-9967-58036C4F1ED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277310" y="5251677"/>
            <a:ext cx="569349" cy="653077"/>
          </a:xfrm>
          <a:prstGeom prst="rect">
            <a:avLst/>
          </a:prstGeom>
        </p:spPr>
      </p:pic>
      <p:pic>
        <p:nvPicPr>
          <p:cNvPr id="63" name="圖片 62">
            <a:extLst>
              <a:ext uri="{FF2B5EF4-FFF2-40B4-BE49-F238E27FC236}">
                <a16:creationId xmlns:a16="http://schemas.microsoft.com/office/drawing/2014/main" id="{F3615FF2-51B4-B14E-B80C-114D2C834A0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284118" y="5959284"/>
            <a:ext cx="530491" cy="663114"/>
          </a:xfrm>
          <a:prstGeom prst="rect">
            <a:avLst/>
          </a:prstGeom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7CB2E6CC-2699-5F44-8CB3-1AE2260398C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486492" y="3191503"/>
            <a:ext cx="513868" cy="625579"/>
          </a:xfrm>
          <a:prstGeom prst="rect">
            <a:avLst/>
          </a:prstGeom>
        </p:spPr>
      </p:pic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2CE8926C-9DFC-1344-9BE2-8C4C158E52A4}"/>
              </a:ext>
            </a:extLst>
          </p:cNvPr>
          <p:cNvCxnSpPr>
            <a:cxnSpLocks/>
          </p:cNvCxnSpPr>
          <p:nvPr/>
        </p:nvCxnSpPr>
        <p:spPr>
          <a:xfrm>
            <a:off x="7729659" y="3033545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6" name="圖片 65">
            <a:extLst>
              <a:ext uri="{FF2B5EF4-FFF2-40B4-BE49-F238E27FC236}">
                <a16:creationId xmlns:a16="http://schemas.microsoft.com/office/drawing/2014/main" id="{F0F342BD-BFA4-B542-AA95-CE40EB701C6E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494471" y="3854808"/>
            <a:ext cx="513868" cy="636218"/>
          </a:xfrm>
          <a:prstGeom prst="rect">
            <a:avLst/>
          </a:prstGeom>
        </p:spPr>
      </p:pic>
      <p:pic>
        <p:nvPicPr>
          <p:cNvPr id="67" name="圖片 66">
            <a:extLst>
              <a:ext uri="{FF2B5EF4-FFF2-40B4-BE49-F238E27FC236}">
                <a16:creationId xmlns:a16="http://schemas.microsoft.com/office/drawing/2014/main" id="{8B9C2A13-128A-F54F-B275-CDD59FD389E9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478355" y="4534955"/>
            <a:ext cx="546100" cy="660400"/>
          </a:xfrm>
          <a:prstGeom prst="rect">
            <a:avLst/>
          </a:prstGeom>
        </p:spPr>
      </p:pic>
      <p:pic>
        <p:nvPicPr>
          <p:cNvPr id="68" name="圖片 67">
            <a:extLst>
              <a:ext uri="{FF2B5EF4-FFF2-40B4-BE49-F238E27FC236}">
                <a16:creationId xmlns:a16="http://schemas.microsoft.com/office/drawing/2014/main" id="{5433002A-C656-5844-8DF4-48BF4750A29E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489157" y="5228431"/>
            <a:ext cx="508000" cy="635000"/>
          </a:xfrm>
          <a:prstGeom prst="rect">
            <a:avLst/>
          </a:prstGeom>
        </p:spPr>
      </p:pic>
      <p:pic>
        <p:nvPicPr>
          <p:cNvPr id="69" name="圖片 68">
            <a:extLst>
              <a:ext uri="{FF2B5EF4-FFF2-40B4-BE49-F238E27FC236}">
                <a16:creationId xmlns:a16="http://schemas.microsoft.com/office/drawing/2014/main" id="{21CCD6E1-FAC8-E746-838A-78D5C003D1A5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470107" y="5935727"/>
            <a:ext cx="546100" cy="664817"/>
          </a:xfrm>
          <a:prstGeom prst="rect">
            <a:avLst/>
          </a:prstGeom>
        </p:spPr>
      </p:pic>
      <p:sp>
        <p:nvSpPr>
          <p:cNvPr id="70" name="文字方塊 69">
            <a:extLst>
              <a:ext uri="{FF2B5EF4-FFF2-40B4-BE49-F238E27FC236}">
                <a16:creationId xmlns:a16="http://schemas.microsoft.com/office/drawing/2014/main" id="{B82B228E-5907-E842-8CB6-916D0DD6544E}"/>
              </a:ext>
            </a:extLst>
          </p:cNvPr>
          <p:cNvSpPr txBox="1"/>
          <p:nvPr/>
        </p:nvSpPr>
        <p:spPr>
          <a:xfrm>
            <a:off x="2598328" y="6622398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0.8</a:t>
            </a:r>
            <a:endParaRPr kumimoji="1" lang="zh-TW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0B740530-533C-2541-8072-90DB80733780}"/>
                  </a:ext>
                </a:extLst>
              </p:cNvPr>
              <p:cNvSpPr txBox="1"/>
              <p:nvPr/>
            </p:nvSpPr>
            <p:spPr>
              <a:xfrm>
                <a:off x="1852351" y="2556878"/>
                <a:ext cx="3963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200" dirty="0"/>
                  <a:t>i</a:t>
                </a:r>
                <a:r>
                  <a:rPr kumimoji="1" lang="en-US" altLang="zh-TW" sz="1200" dirty="0"/>
                  <a:t>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kumimoji="1" lang="en-US" altLang="zh-TW" sz="1200" dirty="0"/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0B740530-533C-2541-8072-90DB80733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351" y="2556878"/>
                <a:ext cx="396391" cy="461665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1DF7F23F-8CBC-0540-82A1-A5BE4E48E262}"/>
                  </a:ext>
                </a:extLst>
              </p:cNvPr>
              <p:cNvSpPr txBox="1"/>
              <p:nvPr/>
            </p:nvSpPr>
            <p:spPr>
              <a:xfrm>
                <a:off x="1924044" y="6596343"/>
                <a:ext cx="373372" cy="2899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kumimoji="1" lang="en-US" altLang="zh-TW" sz="1200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1DF7F23F-8CBC-0540-82A1-A5BE4E48E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044" y="6596343"/>
                <a:ext cx="373372" cy="289951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文字方塊 72">
            <a:extLst>
              <a:ext uri="{FF2B5EF4-FFF2-40B4-BE49-F238E27FC236}">
                <a16:creationId xmlns:a16="http://schemas.microsoft.com/office/drawing/2014/main" id="{FF00F33D-4391-6540-8A43-991F61DC1AE0}"/>
              </a:ext>
            </a:extLst>
          </p:cNvPr>
          <p:cNvSpPr txBox="1"/>
          <p:nvPr/>
        </p:nvSpPr>
        <p:spPr>
          <a:xfrm>
            <a:off x="3830258" y="6601476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0.8</a:t>
            </a:r>
            <a:endParaRPr kumimoji="1" lang="zh-TW" altLang="en-US" sz="1400" dirty="0"/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790987D-891D-1D45-830A-3C411BC6C530}"/>
              </a:ext>
            </a:extLst>
          </p:cNvPr>
          <p:cNvSpPr txBox="1"/>
          <p:nvPr/>
        </p:nvSpPr>
        <p:spPr>
          <a:xfrm>
            <a:off x="6311662" y="6613632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0.8</a:t>
            </a:r>
            <a:endParaRPr kumimoji="1" lang="zh-TW" altLang="en-US" sz="1400" dirty="0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AF390E27-0EBC-4F4D-9D00-5E38208738A6}"/>
              </a:ext>
            </a:extLst>
          </p:cNvPr>
          <p:cNvSpPr txBox="1"/>
          <p:nvPr/>
        </p:nvSpPr>
        <p:spPr>
          <a:xfrm>
            <a:off x="5112820" y="659396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/>
              <a:t>1</a:t>
            </a:r>
            <a:endParaRPr kumimoji="1" lang="zh-TW" altLang="en-US" sz="1400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1AFCC32C-BF6E-D846-B28C-222EBD847019}"/>
              </a:ext>
            </a:extLst>
          </p:cNvPr>
          <p:cNvSpPr txBox="1"/>
          <p:nvPr/>
        </p:nvSpPr>
        <p:spPr>
          <a:xfrm>
            <a:off x="7588726" y="657641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/>
              <a:t>1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09260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Re-ranking policy (method2)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B68F1B0-D6D0-E342-93A7-E542F5C94717}"/>
              </a:ext>
            </a:extLst>
          </p:cNvPr>
          <p:cNvSpPr txBox="1"/>
          <p:nvPr/>
        </p:nvSpPr>
        <p:spPr>
          <a:xfrm>
            <a:off x="465417" y="2761416"/>
            <a:ext cx="1208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Probe Image</a:t>
            </a:r>
          </a:p>
          <a:p>
            <a:pPr algn="ctr"/>
            <a:r>
              <a:rPr lang="en-US" altLang="zh-TW" sz="1400" dirty="0"/>
              <a:t>(#379)</a:t>
            </a:r>
            <a:endParaRPr kumimoji="1" lang="zh-TW" altLang="en-US" sz="1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F2B290-FE62-6C47-9A48-54D09328A966}"/>
              </a:ext>
            </a:extLst>
          </p:cNvPr>
          <p:cNvSpPr txBox="1"/>
          <p:nvPr/>
        </p:nvSpPr>
        <p:spPr>
          <a:xfrm>
            <a:off x="2297893" y="2541867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#343_4</a:t>
            </a:r>
          </a:p>
          <a:p>
            <a:pPr algn="ctr"/>
            <a:r>
              <a:rPr lang="en-US" altLang="zh-TW" sz="1400" dirty="0"/>
              <a:t>0.206344</a:t>
            </a:r>
            <a:endParaRPr kumimoji="1" lang="zh-TW" altLang="en-US" sz="1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34D21A9-0CCC-FC44-B6B8-F8F3330FEE72}"/>
              </a:ext>
            </a:extLst>
          </p:cNvPr>
          <p:cNvSpPr txBox="1"/>
          <p:nvPr/>
        </p:nvSpPr>
        <p:spPr>
          <a:xfrm>
            <a:off x="3549033" y="2542545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310_1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0.264809</a:t>
            </a:r>
            <a:endParaRPr kumimoji="1" lang="zh-TW" altLang="en-US" sz="1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FFDD7BC-B830-D047-B1FF-FC1A4F32496C}"/>
              </a:ext>
            </a:extLst>
          </p:cNvPr>
          <p:cNvSpPr txBox="1"/>
          <p:nvPr/>
        </p:nvSpPr>
        <p:spPr>
          <a:xfrm>
            <a:off x="4726441" y="254186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#152_4</a:t>
            </a:r>
          </a:p>
          <a:p>
            <a:pPr algn="ctr"/>
            <a:r>
              <a:rPr lang="en-US" altLang="zh-TW" sz="1400" dirty="0"/>
              <a:t>0.265400</a:t>
            </a:r>
            <a:endParaRPr kumimoji="1" lang="zh-TW" altLang="en-US" sz="1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46053A3-9B15-5B4F-BBD0-D1CC222CD59B}"/>
              </a:ext>
            </a:extLst>
          </p:cNvPr>
          <p:cNvSpPr txBox="1"/>
          <p:nvPr/>
        </p:nvSpPr>
        <p:spPr>
          <a:xfrm>
            <a:off x="5974072" y="2541867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379_3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0.284193</a:t>
            </a:r>
            <a:endParaRPr kumimoji="1" lang="zh-TW" altLang="en-US" sz="1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8EC23CA-04D1-354F-8DC9-60498B731FA5}"/>
              </a:ext>
            </a:extLst>
          </p:cNvPr>
          <p:cNvSpPr txBox="1"/>
          <p:nvPr/>
        </p:nvSpPr>
        <p:spPr>
          <a:xfrm>
            <a:off x="7228722" y="2524960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257_3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0.289902</a:t>
            </a:r>
            <a:endParaRPr kumimoji="1" lang="zh-TW" altLang="en-US" sz="14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20F4C89-3FCD-204A-8D7B-EFDA174DB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05" y="1561155"/>
            <a:ext cx="974009" cy="114340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01D5C6A-4AC2-CE47-8978-CD5ABC982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1822" y="1561155"/>
            <a:ext cx="800344" cy="91025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8F71C6B-8A02-D448-8F76-22FDA10A1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9983" y="1572592"/>
            <a:ext cx="721173" cy="9178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021A979-D6AE-F748-A122-509589F5D3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79691" y="1584029"/>
            <a:ext cx="785447" cy="90181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EEFDA7D-8FCB-F74C-85BB-2B470F6FF7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9491" y="1581059"/>
            <a:ext cx="723320" cy="8962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34FA288-28A2-F04F-BE48-0E9A396CA5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90819" y="1577310"/>
            <a:ext cx="721173" cy="90146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8A87FBC-D200-EC4A-8417-06A1CD978D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73114" y="3175006"/>
            <a:ext cx="543295" cy="642076"/>
          </a:xfrm>
          <a:prstGeom prst="rect">
            <a:avLst/>
          </a:prstGeom>
        </p:spPr>
      </p:pic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42CEE249-D7B3-4D4A-968E-68BCC4F384BA}"/>
              </a:ext>
            </a:extLst>
          </p:cNvPr>
          <p:cNvCxnSpPr>
            <a:cxnSpLocks/>
          </p:cNvCxnSpPr>
          <p:nvPr/>
        </p:nvCxnSpPr>
        <p:spPr>
          <a:xfrm>
            <a:off x="1711294" y="2132856"/>
            <a:ext cx="61571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67229A74-DD17-A54D-91B3-40FAF09442E3}"/>
              </a:ext>
            </a:extLst>
          </p:cNvPr>
          <p:cNvCxnSpPr>
            <a:cxnSpLocks/>
          </p:cNvCxnSpPr>
          <p:nvPr/>
        </p:nvCxnSpPr>
        <p:spPr>
          <a:xfrm>
            <a:off x="2844763" y="301195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8" name="圖片 27">
            <a:extLst>
              <a:ext uri="{FF2B5EF4-FFF2-40B4-BE49-F238E27FC236}">
                <a16:creationId xmlns:a16="http://schemas.microsoft.com/office/drawing/2014/main" id="{5FB0F565-FAD1-2847-919F-574CBDAA22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73011" y="3863266"/>
            <a:ext cx="571500" cy="685800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84AC615F-6677-CE49-AC7B-3B76953949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73011" y="4581800"/>
            <a:ext cx="543294" cy="642075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29A62BE8-4E5A-9642-8F90-E570505491C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73011" y="5256609"/>
            <a:ext cx="543294" cy="679118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2F2753E8-69A5-5D43-A184-AF79223FBAB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85814" y="5988800"/>
            <a:ext cx="530491" cy="651057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73AA382D-0B7F-384A-BF1A-2992872FB76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08922" y="3200446"/>
            <a:ext cx="536362" cy="654362"/>
          </a:xfrm>
          <a:prstGeom prst="rect">
            <a:avLst/>
          </a:prstGeom>
        </p:spPr>
      </p:pic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A0D07C34-0396-9C4D-936C-221895445342}"/>
              </a:ext>
            </a:extLst>
          </p:cNvPr>
          <p:cNvCxnSpPr>
            <a:cxnSpLocks/>
          </p:cNvCxnSpPr>
          <p:nvPr/>
        </p:nvCxnSpPr>
        <p:spPr>
          <a:xfrm>
            <a:off x="4059775" y="3033545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8" name="圖片 47">
            <a:extLst>
              <a:ext uri="{FF2B5EF4-FFF2-40B4-BE49-F238E27FC236}">
                <a16:creationId xmlns:a16="http://schemas.microsoft.com/office/drawing/2014/main" id="{90402244-2380-D441-A2AB-1761A9E3C89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93456" y="3873437"/>
            <a:ext cx="556590" cy="643899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2E8DB6C5-2EFB-7443-85DC-DF1AAAECB5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2512" y="4543984"/>
            <a:ext cx="519638" cy="643899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28A7D9CD-1A90-AA44-9C05-B51932B12CE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15786" y="5226823"/>
            <a:ext cx="519638" cy="655196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876F4695-50D1-E245-BBC2-6EBBD0F8786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786655" y="5935727"/>
            <a:ext cx="558629" cy="679118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E21227F2-A2E0-2948-84E8-E2932BF02B6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986667" y="3181049"/>
            <a:ext cx="536358" cy="649818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7F207457-25DE-974B-AECC-926197B612F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984565" y="3858184"/>
            <a:ext cx="566057" cy="685800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3C479A66-833A-3645-91F6-97B685A888A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984565" y="4562184"/>
            <a:ext cx="565850" cy="655195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EB87F1D1-466F-0742-ACA3-D447208BB1E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91444" y="5264058"/>
            <a:ext cx="545996" cy="655195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A65382EA-37BE-8043-905E-FD08213BBC0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007054" y="5965932"/>
            <a:ext cx="533400" cy="647700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3E54DF4D-C092-264E-A525-53F5EA167F3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251190" y="3187427"/>
            <a:ext cx="510238" cy="629655"/>
          </a:xfrm>
          <a:prstGeom prst="rect">
            <a:avLst/>
          </a:prstGeom>
        </p:spPr>
      </p:pic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23D62F9C-0C97-DC4F-A703-11A2E3C84954}"/>
              </a:ext>
            </a:extLst>
          </p:cNvPr>
          <p:cNvCxnSpPr>
            <a:cxnSpLocks/>
          </p:cNvCxnSpPr>
          <p:nvPr/>
        </p:nvCxnSpPr>
        <p:spPr>
          <a:xfrm>
            <a:off x="5281387" y="3048180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5E219523-DEC1-5E4F-8ACD-8915C658922A}"/>
              </a:ext>
            </a:extLst>
          </p:cNvPr>
          <p:cNvCxnSpPr>
            <a:cxnSpLocks/>
          </p:cNvCxnSpPr>
          <p:nvPr/>
        </p:nvCxnSpPr>
        <p:spPr>
          <a:xfrm>
            <a:off x="6505523" y="3048180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0" name="圖片 59">
            <a:extLst>
              <a:ext uri="{FF2B5EF4-FFF2-40B4-BE49-F238E27FC236}">
                <a16:creationId xmlns:a16="http://schemas.microsoft.com/office/drawing/2014/main" id="{E6BFDDF4-05C2-9D40-B292-FA5FA0E414D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266013" y="3863266"/>
            <a:ext cx="524431" cy="622762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3E2058D7-4AAD-1242-9CAA-2795CB2CE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7311" y="4542314"/>
            <a:ext cx="513133" cy="653078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62" name="圖片 61">
            <a:extLst>
              <a:ext uri="{FF2B5EF4-FFF2-40B4-BE49-F238E27FC236}">
                <a16:creationId xmlns:a16="http://schemas.microsoft.com/office/drawing/2014/main" id="{195F3731-3D74-A143-9967-58036C4F1ED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277310" y="5251677"/>
            <a:ext cx="569349" cy="653077"/>
          </a:xfrm>
          <a:prstGeom prst="rect">
            <a:avLst/>
          </a:prstGeom>
        </p:spPr>
      </p:pic>
      <p:pic>
        <p:nvPicPr>
          <p:cNvPr id="63" name="圖片 62">
            <a:extLst>
              <a:ext uri="{FF2B5EF4-FFF2-40B4-BE49-F238E27FC236}">
                <a16:creationId xmlns:a16="http://schemas.microsoft.com/office/drawing/2014/main" id="{F3615FF2-51B4-B14E-B80C-114D2C834A0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284118" y="5959284"/>
            <a:ext cx="530491" cy="663114"/>
          </a:xfrm>
          <a:prstGeom prst="rect">
            <a:avLst/>
          </a:prstGeom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7CB2E6CC-2699-5F44-8CB3-1AE2260398C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486492" y="3191503"/>
            <a:ext cx="513868" cy="625579"/>
          </a:xfrm>
          <a:prstGeom prst="rect">
            <a:avLst/>
          </a:prstGeom>
        </p:spPr>
      </p:pic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2CE8926C-9DFC-1344-9BE2-8C4C158E52A4}"/>
              </a:ext>
            </a:extLst>
          </p:cNvPr>
          <p:cNvCxnSpPr>
            <a:cxnSpLocks/>
          </p:cNvCxnSpPr>
          <p:nvPr/>
        </p:nvCxnSpPr>
        <p:spPr>
          <a:xfrm>
            <a:off x="7729659" y="3033545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6" name="圖片 65">
            <a:extLst>
              <a:ext uri="{FF2B5EF4-FFF2-40B4-BE49-F238E27FC236}">
                <a16:creationId xmlns:a16="http://schemas.microsoft.com/office/drawing/2014/main" id="{F0F342BD-BFA4-B542-AA95-CE40EB701C6E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494471" y="3854808"/>
            <a:ext cx="513868" cy="636218"/>
          </a:xfrm>
          <a:prstGeom prst="rect">
            <a:avLst/>
          </a:prstGeom>
        </p:spPr>
      </p:pic>
      <p:pic>
        <p:nvPicPr>
          <p:cNvPr id="67" name="圖片 66">
            <a:extLst>
              <a:ext uri="{FF2B5EF4-FFF2-40B4-BE49-F238E27FC236}">
                <a16:creationId xmlns:a16="http://schemas.microsoft.com/office/drawing/2014/main" id="{8B9C2A13-128A-F54F-B275-CDD59FD389E9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478355" y="4534955"/>
            <a:ext cx="546100" cy="660400"/>
          </a:xfrm>
          <a:prstGeom prst="rect">
            <a:avLst/>
          </a:prstGeom>
        </p:spPr>
      </p:pic>
      <p:pic>
        <p:nvPicPr>
          <p:cNvPr id="68" name="圖片 67">
            <a:extLst>
              <a:ext uri="{FF2B5EF4-FFF2-40B4-BE49-F238E27FC236}">
                <a16:creationId xmlns:a16="http://schemas.microsoft.com/office/drawing/2014/main" id="{5433002A-C656-5844-8DF4-48BF4750A29E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489157" y="5228431"/>
            <a:ext cx="508000" cy="635000"/>
          </a:xfrm>
          <a:prstGeom prst="rect">
            <a:avLst/>
          </a:prstGeom>
        </p:spPr>
      </p:pic>
      <p:pic>
        <p:nvPicPr>
          <p:cNvPr id="69" name="圖片 68">
            <a:extLst>
              <a:ext uri="{FF2B5EF4-FFF2-40B4-BE49-F238E27FC236}">
                <a16:creationId xmlns:a16="http://schemas.microsoft.com/office/drawing/2014/main" id="{21CCD6E1-FAC8-E746-838A-78D5C003D1A5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470107" y="5935727"/>
            <a:ext cx="546100" cy="664817"/>
          </a:xfrm>
          <a:prstGeom prst="rect">
            <a:avLst/>
          </a:prstGeom>
        </p:spPr>
      </p:pic>
      <p:sp>
        <p:nvSpPr>
          <p:cNvPr id="70" name="文字方塊 69">
            <a:extLst>
              <a:ext uri="{FF2B5EF4-FFF2-40B4-BE49-F238E27FC236}">
                <a16:creationId xmlns:a16="http://schemas.microsoft.com/office/drawing/2014/main" id="{B82B228E-5907-E842-8CB6-916D0DD6544E}"/>
              </a:ext>
            </a:extLst>
          </p:cNvPr>
          <p:cNvSpPr txBox="1"/>
          <p:nvPr/>
        </p:nvSpPr>
        <p:spPr>
          <a:xfrm>
            <a:off x="2598328" y="6622398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0.8</a:t>
            </a:r>
            <a:endParaRPr kumimoji="1" lang="zh-TW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0B740530-533C-2541-8072-90DB80733780}"/>
                  </a:ext>
                </a:extLst>
              </p:cNvPr>
              <p:cNvSpPr txBox="1"/>
              <p:nvPr/>
            </p:nvSpPr>
            <p:spPr>
              <a:xfrm>
                <a:off x="1852351" y="2556878"/>
                <a:ext cx="3963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200" dirty="0"/>
                  <a:t>i</a:t>
                </a:r>
                <a:r>
                  <a:rPr kumimoji="1" lang="en-US" altLang="zh-TW" sz="1200" dirty="0"/>
                  <a:t>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kumimoji="1" lang="en-US" altLang="zh-TW" sz="1200" dirty="0"/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0B740530-533C-2541-8072-90DB80733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351" y="2556878"/>
                <a:ext cx="396391" cy="461665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1DF7F23F-8CBC-0540-82A1-A5BE4E48E262}"/>
                  </a:ext>
                </a:extLst>
              </p:cNvPr>
              <p:cNvSpPr txBox="1"/>
              <p:nvPr/>
            </p:nvSpPr>
            <p:spPr>
              <a:xfrm>
                <a:off x="1924044" y="6596343"/>
                <a:ext cx="373372" cy="2899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kumimoji="1" lang="en-US" altLang="zh-TW" sz="1200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1DF7F23F-8CBC-0540-82A1-A5BE4E48E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044" y="6596343"/>
                <a:ext cx="373372" cy="289951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文字方塊 72">
            <a:extLst>
              <a:ext uri="{FF2B5EF4-FFF2-40B4-BE49-F238E27FC236}">
                <a16:creationId xmlns:a16="http://schemas.microsoft.com/office/drawing/2014/main" id="{FF00F33D-4391-6540-8A43-991F61DC1AE0}"/>
              </a:ext>
            </a:extLst>
          </p:cNvPr>
          <p:cNvSpPr txBox="1"/>
          <p:nvPr/>
        </p:nvSpPr>
        <p:spPr>
          <a:xfrm>
            <a:off x="3830258" y="6601476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0.8</a:t>
            </a:r>
            <a:endParaRPr kumimoji="1" lang="zh-TW" altLang="en-US" sz="1400" dirty="0"/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790987D-891D-1D45-830A-3C411BC6C530}"/>
              </a:ext>
            </a:extLst>
          </p:cNvPr>
          <p:cNvSpPr txBox="1"/>
          <p:nvPr/>
        </p:nvSpPr>
        <p:spPr>
          <a:xfrm>
            <a:off x="6311662" y="6613632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0.8</a:t>
            </a:r>
            <a:endParaRPr kumimoji="1" lang="zh-TW" altLang="en-US" sz="1400" dirty="0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AF390E27-0EBC-4F4D-9D00-5E38208738A6}"/>
              </a:ext>
            </a:extLst>
          </p:cNvPr>
          <p:cNvSpPr txBox="1"/>
          <p:nvPr/>
        </p:nvSpPr>
        <p:spPr>
          <a:xfrm>
            <a:off x="5112820" y="659396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/>
              <a:t>1</a:t>
            </a:r>
            <a:endParaRPr kumimoji="1" lang="zh-TW" altLang="en-US" sz="1400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1AFCC32C-BF6E-D846-B28C-222EBD847019}"/>
              </a:ext>
            </a:extLst>
          </p:cNvPr>
          <p:cNvSpPr txBox="1"/>
          <p:nvPr/>
        </p:nvSpPr>
        <p:spPr>
          <a:xfrm>
            <a:off x="7588726" y="657641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/>
              <a:t>1</a:t>
            </a:r>
            <a:endParaRPr kumimoji="1" lang="zh-TW" altLang="en-US" sz="1400" dirty="0"/>
          </a:p>
        </p:txBody>
      </p:sp>
      <p:sp>
        <p:nvSpPr>
          <p:cNvPr id="77" name="弧形向下箭號 76">
            <a:extLst>
              <a:ext uri="{FF2B5EF4-FFF2-40B4-BE49-F238E27FC236}">
                <a16:creationId xmlns:a16="http://schemas.microsoft.com/office/drawing/2014/main" id="{E8AC924C-89D1-A147-9531-C9C97B83998D}"/>
              </a:ext>
            </a:extLst>
          </p:cNvPr>
          <p:cNvSpPr/>
          <p:nvPr/>
        </p:nvSpPr>
        <p:spPr>
          <a:xfrm flipH="1">
            <a:off x="5523025" y="1141861"/>
            <a:ext cx="1133482" cy="43641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C0D9AA77-6367-8340-9DFA-355621C751A7}"/>
                  </a:ext>
                </a:extLst>
              </p:cNvPr>
              <p:cNvSpPr txBox="1"/>
              <p:nvPr/>
            </p:nvSpPr>
            <p:spPr>
              <a:xfrm>
                <a:off x="108555" y="4406853"/>
                <a:ext cx="2464456" cy="3558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zh-TW" altLang="en-US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+(1−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C0D9AA77-6367-8340-9DFA-355621C75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55" y="4406853"/>
                <a:ext cx="2464456" cy="355867"/>
              </a:xfrm>
              <a:prstGeom prst="rect">
                <a:avLst/>
              </a:prstGeom>
              <a:blipFill>
                <a:blip r:embed="rId36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1400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30656"/>
          </a:xfrm>
        </p:spPr>
        <p:txBody>
          <a:bodyPr/>
          <a:lstStyle/>
          <a:p>
            <a:r>
              <a:rPr kumimoji="1" lang="en-US" altLang="zh-TW" dirty="0"/>
              <a:t>Re-ranking policy (method2)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B68F1B0-D6D0-E342-93A7-E542F5C94717}"/>
              </a:ext>
            </a:extLst>
          </p:cNvPr>
          <p:cNvSpPr txBox="1"/>
          <p:nvPr/>
        </p:nvSpPr>
        <p:spPr>
          <a:xfrm>
            <a:off x="147222" y="2761416"/>
            <a:ext cx="1845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/>
              <a:t>Flipped </a:t>
            </a:r>
            <a:r>
              <a:rPr kumimoji="1" lang="en-US" altLang="zh-TW" sz="1400" dirty="0"/>
              <a:t>Probe Image</a:t>
            </a:r>
          </a:p>
          <a:p>
            <a:pPr algn="ctr"/>
            <a:r>
              <a:rPr lang="en-US" altLang="zh-TW" sz="1400" dirty="0"/>
              <a:t>(#379)</a:t>
            </a:r>
            <a:endParaRPr kumimoji="1" lang="zh-TW" altLang="en-US" sz="1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F2B290-FE62-6C47-9A48-54D09328A966}"/>
              </a:ext>
            </a:extLst>
          </p:cNvPr>
          <p:cNvSpPr txBox="1"/>
          <p:nvPr/>
        </p:nvSpPr>
        <p:spPr>
          <a:xfrm>
            <a:off x="2327834" y="2541867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#379_2</a:t>
            </a:r>
          </a:p>
          <a:p>
            <a:pPr algn="ctr"/>
            <a:r>
              <a:rPr lang="en-US" altLang="zh-TW" sz="1400" dirty="0"/>
              <a:t>0.267590</a:t>
            </a:r>
            <a:endParaRPr kumimoji="1" lang="zh-TW" altLang="en-US" sz="1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34D21A9-0CCC-FC44-B6B8-F8F3330FEE72}"/>
              </a:ext>
            </a:extLst>
          </p:cNvPr>
          <p:cNvSpPr txBox="1"/>
          <p:nvPr/>
        </p:nvSpPr>
        <p:spPr>
          <a:xfrm>
            <a:off x="3578974" y="2542545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152_4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0.267723</a:t>
            </a:r>
            <a:endParaRPr kumimoji="1" lang="zh-TW" altLang="en-US" sz="1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FFDD7BC-B830-D047-B1FF-FC1A4F32496C}"/>
              </a:ext>
            </a:extLst>
          </p:cNvPr>
          <p:cNvSpPr txBox="1"/>
          <p:nvPr/>
        </p:nvSpPr>
        <p:spPr>
          <a:xfrm>
            <a:off x="4756382" y="254186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379_3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0.276431</a:t>
            </a:r>
            <a:endParaRPr kumimoji="1" lang="zh-TW" altLang="en-US" sz="1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46053A3-9B15-5B4F-BBD0-D1CC222CD59B}"/>
              </a:ext>
            </a:extLst>
          </p:cNvPr>
          <p:cNvSpPr txBox="1"/>
          <p:nvPr/>
        </p:nvSpPr>
        <p:spPr>
          <a:xfrm>
            <a:off x="6004013" y="2541867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310_1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0.279959</a:t>
            </a:r>
            <a:endParaRPr kumimoji="1" lang="zh-TW" altLang="en-US" sz="1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8EC23CA-04D1-354F-8DC9-60498B731FA5}"/>
              </a:ext>
            </a:extLst>
          </p:cNvPr>
          <p:cNvSpPr txBox="1"/>
          <p:nvPr/>
        </p:nvSpPr>
        <p:spPr>
          <a:xfrm>
            <a:off x="7258663" y="2524960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0.282797</a:t>
            </a:r>
            <a:endParaRPr kumimoji="1" lang="zh-TW" altLang="en-US" sz="1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F71C6B-8A02-D448-8F76-22FDA10A1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377" y="1595867"/>
            <a:ext cx="721173" cy="9178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021A979-D6AE-F748-A122-509589F5D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47990" y="1622106"/>
            <a:ext cx="785447" cy="90181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EEFDA7D-8FCB-F74C-85BB-2B470F6FF7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7995" y="1618263"/>
            <a:ext cx="723320" cy="8962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42CEE249-D7B3-4D4A-968E-68BCC4F384BA}"/>
              </a:ext>
            </a:extLst>
          </p:cNvPr>
          <p:cNvCxnSpPr>
            <a:cxnSpLocks/>
          </p:cNvCxnSpPr>
          <p:nvPr/>
        </p:nvCxnSpPr>
        <p:spPr>
          <a:xfrm>
            <a:off x="1711294" y="2132856"/>
            <a:ext cx="61571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67229A74-DD17-A54D-91B3-40FAF09442E3}"/>
              </a:ext>
            </a:extLst>
          </p:cNvPr>
          <p:cNvCxnSpPr>
            <a:cxnSpLocks/>
          </p:cNvCxnSpPr>
          <p:nvPr/>
        </p:nvCxnSpPr>
        <p:spPr>
          <a:xfrm>
            <a:off x="2874704" y="301195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A0D07C34-0396-9C4D-936C-221895445342}"/>
              </a:ext>
            </a:extLst>
          </p:cNvPr>
          <p:cNvCxnSpPr>
            <a:cxnSpLocks/>
          </p:cNvCxnSpPr>
          <p:nvPr/>
        </p:nvCxnSpPr>
        <p:spPr>
          <a:xfrm>
            <a:off x="4089716" y="3033545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2" name="圖片 51">
            <a:extLst>
              <a:ext uri="{FF2B5EF4-FFF2-40B4-BE49-F238E27FC236}">
                <a16:creationId xmlns:a16="http://schemas.microsoft.com/office/drawing/2014/main" id="{E21227F2-A2E0-2948-84E8-E2932BF02B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6596" y="3192002"/>
            <a:ext cx="536358" cy="649818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7F207457-25DE-974B-AECC-926197B612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1746" y="3848786"/>
            <a:ext cx="566057" cy="685800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3C479A66-833A-3645-91F6-97B685A888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3449" y="4558477"/>
            <a:ext cx="565850" cy="655195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EB87F1D1-466F-0742-ACA3-D447208BB1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1776" y="5235894"/>
            <a:ext cx="545996" cy="655195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A65382EA-37BE-8043-905E-FD08213BBC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27349" y="5924489"/>
            <a:ext cx="533400" cy="647700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3E54DF4D-C092-264E-A525-53F5EA167F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73239" y="3218483"/>
            <a:ext cx="510238" cy="629655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23D62F9C-0C97-DC4F-A703-11A2E3C84954}"/>
              </a:ext>
            </a:extLst>
          </p:cNvPr>
          <p:cNvCxnSpPr>
            <a:cxnSpLocks/>
          </p:cNvCxnSpPr>
          <p:nvPr/>
        </p:nvCxnSpPr>
        <p:spPr>
          <a:xfrm>
            <a:off x="5311328" y="3048180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5E219523-DEC1-5E4F-8ACD-8915C658922A}"/>
              </a:ext>
            </a:extLst>
          </p:cNvPr>
          <p:cNvCxnSpPr>
            <a:cxnSpLocks/>
          </p:cNvCxnSpPr>
          <p:nvPr/>
        </p:nvCxnSpPr>
        <p:spPr>
          <a:xfrm>
            <a:off x="6535464" y="3048180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0" name="圖片 59">
            <a:extLst>
              <a:ext uri="{FF2B5EF4-FFF2-40B4-BE49-F238E27FC236}">
                <a16:creationId xmlns:a16="http://schemas.microsoft.com/office/drawing/2014/main" id="{E6BFDDF4-05C2-9D40-B292-FA5FA0E414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88062" y="3894322"/>
            <a:ext cx="524431" cy="622762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3E2058D7-4AAD-1242-9CAA-2795CB2C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360" y="4573370"/>
            <a:ext cx="513133" cy="653078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62" name="圖片 61">
            <a:extLst>
              <a:ext uri="{FF2B5EF4-FFF2-40B4-BE49-F238E27FC236}">
                <a16:creationId xmlns:a16="http://schemas.microsoft.com/office/drawing/2014/main" id="{195F3731-3D74-A143-9967-58036C4F1ED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71264" y="5292025"/>
            <a:ext cx="569349" cy="653077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63" name="圖片 62">
            <a:extLst>
              <a:ext uri="{FF2B5EF4-FFF2-40B4-BE49-F238E27FC236}">
                <a16:creationId xmlns:a16="http://schemas.microsoft.com/office/drawing/2014/main" id="{F3615FF2-51B4-B14E-B80C-114D2C834A0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06167" y="5990340"/>
            <a:ext cx="530491" cy="663114"/>
          </a:xfrm>
          <a:prstGeom prst="rect">
            <a:avLst/>
          </a:prstGeom>
        </p:spPr>
      </p:pic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2CE8926C-9DFC-1344-9BE2-8C4C158E52A4}"/>
              </a:ext>
            </a:extLst>
          </p:cNvPr>
          <p:cNvCxnSpPr>
            <a:cxnSpLocks/>
          </p:cNvCxnSpPr>
          <p:nvPr/>
        </p:nvCxnSpPr>
        <p:spPr>
          <a:xfrm>
            <a:off x="7759600" y="3033545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D283728F-D409-BD40-BABC-911E776CEE5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6386" y="1561155"/>
            <a:ext cx="1000604" cy="123478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1E7C452-80BB-0D41-8958-525B64222E9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35323" y="1602828"/>
            <a:ext cx="761442" cy="939652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DECE200-A139-9048-BA4D-2C43671820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99752" y="3177701"/>
            <a:ext cx="562496" cy="667964"/>
          </a:xfrm>
          <a:prstGeom prst="rect">
            <a:avLst/>
          </a:prstGeom>
          <a:ln w="28575">
            <a:noFill/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BBF24FA-307D-964B-A1BB-3C887CF27CD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99624" y="1631790"/>
            <a:ext cx="794478" cy="911313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035D32B3-0CCB-A047-BF80-0DA03FDE16B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95304" y="3845604"/>
            <a:ext cx="556590" cy="638441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5D2E6DFE-6F40-4B4C-B9E5-446E19909A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2752" y="4502387"/>
            <a:ext cx="545576" cy="67604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0AD4DE77-D62D-3247-8F46-C1CA9EF0349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87670" y="5203686"/>
            <a:ext cx="575263" cy="714119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B0F1BB63-359D-5F43-B1D3-48490A98B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304" y="5942254"/>
            <a:ext cx="558800" cy="71120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B14DE6E7-5DF1-FD4F-B3E6-292742590CBD}"/>
                  </a:ext>
                </a:extLst>
              </p:cNvPr>
              <p:cNvSpPr txBox="1"/>
              <p:nvPr/>
            </p:nvSpPr>
            <p:spPr>
              <a:xfrm>
                <a:off x="1953187" y="2555737"/>
                <a:ext cx="3963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200" dirty="0"/>
                  <a:t>i</a:t>
                </a:r>
                <a:r>
                  <a:rPr kumimoji="1" lang="en-US" altLang="zh-TW" sz="1200" dirty="0"/>
                  <a:t>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kumimoji="1" lang="en-US" altLang="zh-TW" sz="1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  <m:sup>
                          <m:r>
                            <a:rPr kumimoji="1" lang="en-US" altLang="zh-TW" sz="1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1" lang="en-US" altLang="zh-TW" sz="1200" dirty="0"/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B14DE6E7-5DF1-FD4F-B3E6-292742590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187" y="2555737"/>
                <a:ext cx="396391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C54BB44A-E4B5-B945-A135-2BF42C9825CC}"/>
                  </a:ext>
                </a:extLst>
              </p:cNvPr>
              <p:cNvSpPr txBox="1"/>
              <p:nvPr/>
            </p:nvSpPr>
            <p:spPr>
              <a:xfrm>
                <a:off x="1924044" y="6596343"/>
                <a:ext cx="373372" cy="2929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1" lang="en-US" altLang="zh-TW" sz="1200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C54BB44A-E4B5-B945-A135-2BF42C982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044" y="6596343"/>
                <a:ext cx="373372" cy="2929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文字方塊 72">
            <a:extLst>
              <a:ext uri="{FF2B5EF4-FFF2-40B4-BE49-F238E27FC236}">
                <a16:creationId xmlns:a16="http://schemas.microsoft.com/office/drawing/2014/main" id="{0B390B89-A0BF-2545-8FA8-DD66DB901F11}"/>
              </a:ext>
            </a:extLst>
          </p:cNvPr>
          <p:cNvSpPr txBox="1"/>
          <p:nvPr/>
        </p:nvSpPr>
        <p:spPr>
          <a:xfrm>
            <a:off x="2604405" y="6638283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0.4</a:t>
            </a:r>
            <a:endParaRPr kumimoji="1" lang="zh-TW" altLang="en-US" sz="1400" dirty="0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C6A5F923-9D4A-A24E-AF62-DEB64467490D}"/>
              </a:ext>
            </a:extLst>
          </p:cNvPr>
          <p:cNvSpPr txBox="1"/>
          <p:nvPr/>
        </p:nvSpPr>
        <p:spPr>
          <a:xfrm>
            <a:off x="3942748" y="663828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1</a:t>
            </a:r>
            <a:endParaRPr kumimoji="1" lang="zh-TW" altLang="en-US" sz="1400" dirty="0"/>
          </a:p>
        </p:txBody>
      </p:sp>
      <p:pic>
        <p:nvPicPr>
          <p:cNvPr id="76" name="圖片 75">
            <a:extLst>
              <a:ext uri="{FF2B5EF4-FFF2-40B4-BE49-F238E27FC236}">
                <a16:creationId xmlns:a16="http://schemas.microsoft.com/office/drawing/2014/main" id="{E1E56E2A-9CAE-FF40-BFAD-65BDD34A545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304355" y="3218848"/>
            <a:ext cx="536362" cy="654362"/>
          </a:xfrm>
          <a:prstGeom prst="rect">
            <a:avLst/>
          </a:prstGeom>
        </p:spPr>
      </p:pic>
      <p:pic>
        <p:nvPicPr>
          <p:cNvPr id="77" name="圖片 76">
            <a:extLst>
              <a:ext uri="{FF2B5EF4-FFF2-40B4-BE49-F238E27FC236}">
                <a16:creationId xmlns:a16="http://schemas.microsoft.com/office/drawing/2014/main" id="{05BF3002-570F-3943-957D-85571F25C40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88889" y="3891839"/>
            <a:ext cx="556590" cy="643899"/>
          </a:xfrm>
          <a:prstGeom prst="rect">
            <a:avLst/>
          </a:prstGeom>
        </p:spPr>
      </p:pic>
      <p:pic>
        <p:nvPicPr>
          <p:cNvPr id="78" name="圖片 77">
            <a:extLst>
              <a:ext uri="{FF2B5EF4-FFF2-40B4-BE49-F238E27FC236}">
                <a16:creationId xmlns:a16="http://schemas.microsoft.com/office/drawing/2014/main" id="{5C4672F9-6A03-BC43-8F6E-8B5F4519D3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7945" y="4562386"/>
            <a:ext cx="519638" cy="643899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79" name="圖片 78">
            <a:extLst>
              <a:ext uri="{FF2B5EF4-FFF2-40B4-BE49-F238E27FC236}">
                <a16:creationId xmlns:a16="http://schemas.microsoft.com/office/drawing/2014/main" id="{052119AC-CEB9-2742-870C-7F6167C51D5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11219" y="5245225"/>
            <a:ext cx="519638" cy="655196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AC29DD9F-8DAE-194B-984A-7A64432589E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282088" y="5954129"/>
            <a:ext cx="558629" cy="679118"/>
          </a:xfrm>
          <a:prstGeom prst="rect">
            <a:avLst/>
          </a:prstGeom>
        </p:spPr>
      </p:pic>
      <p:sp>
        <p:nvSpPr>
          <p:cNvPr id="81" name="文字方塊 80">
            <a:extLst>
              <a:ext uri="{FF2B5EF4-FFF2-40B4-BE49-F238E27FC236}">
                <a16:creationId xmlns:a16="http://schemas.microsoft.com/office/drawing/2014/main" id="{0CA54F0E-A03E-D04C-967A-0E00FC01FE1F}"/>
              </a:ext>
            </a:extLst>
          </p:cNvPr>
          <p:cNvSpPr txBox="1"/>
          <p:nvPr/>
        </p:nvSpPr>
        <p:spPr>
          <a:xfrm>
            <a:off x="5133711" y="6638283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0.4</a:t>
            </a:r>
            <a:endParaRPr kumimoji="1" lang="zh-TW" altLang="en-US" sz="1400" dirty="0"/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4D98A405-2A15-2D40-90EE-F128B0ABA311}"/>
              </a:ext>
            </a:extLst>
          </p:cNvPr>
          <p:cNvSpPr txBox="1"/>
          <p:nvPr/>
        </p:nvSpPr>
        <p:spPr>
          <a:xfrm>
            <a:off x="6327003" y="6616239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0.8</a:t>
            </a:r>
            <a:endParaRPr kumimoji="1" lang="zh-TW" altLang="en-US" sz="1400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966BDBF-15FC-9E41-938E-9E4FCB9C40D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504822" y="3198508"/>
            <a:ext cx="536355" cy="636922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D9B4DA5-31A6-7347-A339-311C826FFE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95930" y="3892260"/>
            <a:ext cx="545247" cy="672858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D04292B1-B6CE-2B42-B563-7BD21B106E5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496093" y="4583848"/>
            <a:ext cx="545084" cy="67543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E1664339-8DE9-2D4D-85C8-125D363E794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491587" y="5286314"/>
            <a:ext cx="545084" cy="639881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B24789F-9682-E243-93B8-4EDF77E0371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504822" y="5953231"/>
            <a:ext cx="557506" cy="653078"/>
          </a:xfrm>
          <a:prstGeom prst="rect">
            <a:avLst/>
          </a:prstGeom>
        </p:spPr>
      </p:pic>
      <p:sp>
        <p:nvSpPr>
          <p:cNvPr id="83" name="文字方塊 82">
            <a:extLst>
              <a:ext uri="{FF2B5EF4-FFF2-40B4-BE49-F238E27FC236}">
                <a16:creationId xmlns:a16="http://schemas.microsoft.com/office/drawing/2014/main" id="{3D82A41C-B146-0A48-8D46-3C7FF1D5AF48}"/>
              </a:ext>
            </a:extLst>
          </p:cNvPr>
          <p:cNvSpPr txBox="1"/>
          <p:nvPr/>
        </p:nvSpPr>
        <p:spPr>
          <a:xfrm>
            <a:off x="7557997" y="6586592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0.6</a:t>
            </a:r>
            <a:endParaRPr kumimoji="1" lang="zh-TW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6C24F301-70AF-1446-8194-748BFB0F93A1}"/>
                  </a:ext>
                </a:extLst>
              </p:cNvPr>
              <p:cNvSpPr txBox="1"/>
              <p:nvPr/>
            </p:nvSpPr>
            <p:spPr>
              <a:xfrm>
                <a:off x="108555" y="4406853"/>
                <a:ext cx="2557302" cy="3623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zh-TW" altLang="en-US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+(1−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6C24F301-70AF-1446-8194-748BFB0F9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55" y="4406853"/>
                <a:ext cx="2557302" cy="362343"/>
              </a:xfrm>
              <a:prstGeom prst="rect">
                <a:avLst/>
              </a:prstGeom>
              <a:blipFill>
                <a:blip r:embed="rId2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4620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696637-AD79-3647-99F0-69C6BCA86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Experimental settings</a:t>
            </a:r>
          </a:p>
          <a:p>
            <a:pPr lvl="1"/>
            <a:r>
              <a:rPr lang="en-US" altLang="zh-TW" dirty="0"/>
              <a:t>OS: Ubuntu 16.04 </a:t>
            </a:r>
          </a:p>
          <a:p>
            <a:pPr lvl="1"/>
            <a:r>
              <a:rPr lang="en-US" altLang="zh-TW" dirty="0"/>
              <a:t>CPU: </a:t>
            </a:r>
            <a:r>
              <a:rPr lang="pt" altLang="zh-TW" dirty="0"/>
              <a:t>Intel(</a:t>
            </a:r>
            <a:r>
              <a:rPr lang="pt" altLang="zh-TW" dirty="0" err="1"/>
              <a:t>R</a:t>
            </a:r>
            <a:r>
              <a:rPr lang="pt" altLang="zh-TW" dirty="0"/>
              <a:t>) Xeon(</a:t>
            </a:r>
            <a:r>
              <a:rPr lang="pt" altLang="zh-TW" dirty="0" err="1"/>
              <a:t>R</a:t>
            </a:r>
            <a:r>
              <a:rPr lang="pt" altLang="zh-TW" dirty="0"/>
              <a:t>) E5-2630 </a:t>
            </a:r>
            <a:r>
              <a:rPr lang="en-US" altLang="zh-TW" dirty="0"/>
              <a:t>10 cores </a:t>
            </a:r>
            <a:r>
              <a:rPr lang="pt" altLang="zh-TW" dirty="0"/>
              <a:t>@ 2.20GHz</a:t>
            </a:r>
            <a:endParaRPr lang="en-US" altLang="zh-TW" dirty="0"/>
          </a:p>
          <a:p>
            <a:pPr lvl="1"/>
            <a:r>
              <a:rPr lang="en-US" altLang="zh-TW" dirty="0"/>
              <a:t>GPU: GeForce GTX 1080 </a:t>
            </a:r>
            <a:r>
              <a:rPr lang="en-US" altLang="zh-TW" dirty="0" err="1"/>
              <a:t>Ti</a:t>
            </a:r>
            <a:endParaRPr lang="en-US" altLang="zh-TW" dirty="0"/>
          </a:p>
          <a:p>
            <a:pPr lvl="1"/>
            <a:r>
              <a:rPr lang="en-US" altLang="zh-TW" dirty="0"/>
              <a:t>Memory: 128GB</a:t>
            </a:r>
          </a:p>
          <a:p>
            <a:pPr lvl="1"/>
            <a:r>
              <a:rPr lang="en-US" altLang="zh-TW" dirty="0"/>
              <a:t>Code language: Python 3.6.7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9049EA39-5352-7546-8EE5-96A5642A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/>
          <a:p>
            <a:pPr>
              <a:defRPr/>
            </a:pPr>
            <a:r>
              <a:rPr lang="en-US" altLang="zh-TW" cap="none" dirty="0"/>
              <a:t>Experiments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6295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6120333"/>
          </a:xfrm>
        </p:spPr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lang="en-US" altLang="zh-TW" dirty="0"/>
              <a:t>Datasets </a:t>
            </a:r>
          </a:p>
          <a:p>
            <a:pPr lvl="2"/>
            <a:r>
              <a:rPr lang="en-US" altLang="zh-TW" b="1" dirty="0"/>
              <a:t>PASCAL face</a:t>
            </a:r>
          </a:p>
          <a:p>
            <a:pPr lvl="3"/>
            <a:r>
              <a:rPr lang="en" altLang="zh-TW" dirty="0"/>
              <a:t>1335 faces from 851 images</a:t>
            </a:r>
          </a:p>
          <a:p>
            <a:pPr lvl="3"/>
            <a:r>
              <a:rPr lang="en-US" altLang="zh-TW" dirty="0"/>
              <a:t>Some examples: </a:t>
            </a:r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2"/>
            <a:r>
              <a:rPr lang="en-US" altLang="zh-TW" b="1" dirty="0"/>
              <a:t>AFW</a:t>
            </a:r>
          </a:p>
          <a:p>
            <a:pPr lvl="3"/>
            <a:r>
              <a:rPr lang="en" altLang="zh-TW" dirty="0"/>
              <a:t>205 images with 473 labeled faces</a:t>
            </a:r>
          </a:p>
          <a:p>
            <a:pPr lvl="3"/>
            <a:r>
              <a:rPr lang="en" altLang="zh-TW" dirty="0"/>
              <a:t>Some examples:</a:t>
            </a:r>
          </a:p>
          <a:p>
            <a:pPr marL="1004887" lvl="3" indent="0">
              <a:buNone/>
            </a:pPr>
            <a:endParaRPr lang="en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AA4910EB-9692-F24C-8ECF-01A38F5F4622}"/>
              </a:ext>
            </a:extLst>
          </p:cNvPr>
          <p:cNvGrpSpPr/>
          <p:nvPr/>
        </p:nvGrpSpPr>
        <p:grpSpPr>
          <a:xfrm>
            <a:off x="1691680" y="5305939"/>
            <a:ext cx="5205133" cy="1436173"/>
            <a:chOff x="1691680" y="5305939"/>
            <a:chExt cx="5205133" cy="1436173"/>
          </a:xfrm>
        </p:grpSpPr>
        <p:pic>
          <p:nvPicPr>
            <p:cNvPr id="18" name="圖片 17" descr="一張含有 個人, 室外, 服飾, 直立的 的圖片&#10;&#10;自動產生的描述">
              <a:extLst>
                <a:ext uri="{FF2B5EF4-FFF2-40B4-BE49-F238E27FC236}">
                  <a16:creationId xmlns:a16="http://schemas.microsoft.com/office/drawing/2014/main" id="{7212CA89-82D6-7B4C-A968-223E0D58A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91680" y="5305939"/>
              <a:ext cx="1504929" cy="1436173"/>
            </a:xfrm>
            <a:prstGeom prst="rect">
              <a:avLst/>
            </a:prstGeom>
          </p:spPr>
        </p:pic>
        <p:pic>
          <p:nvPicPr>
            <p:cNvPr id="20" name="圖片 19" descr="一張含有 個人, 室內, 牆, 人 的圖片&#10;&#10;自動產生的描述">
              <a:extLst>
                <a:ext uri="{FF2B5EF4-FFF2-40B4-BE49-F238E27FC236}">
                  <a16:creationId xmlns:a16="http://schemas.microsoft.com/office/drawing/2014/main" id="{004CBB96-40E6-D94E-AC95-3743020BA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1743" y="5305939"/>
              <a:ext cx="1780172" cy="1436173"/>
            </a:xfrm>
            <a:prstGeom prst="rect">
              <a:avLst/>
            </a:prstGeom>
          </p:spPr>
        </p:pic>
        <p:pic>
          <p:nvPicPr>
            <p:cNvPr id="22" name="圖片 21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1DAFCA0F-E4DB-9F46-9DE2-889078175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1915" y="5305939"/>
              <a:ext cx="1914898" cy="1436173"/>
            </a:xfrm>
            <a:prstGeom prst="rect">
              <a:avLst/>
            </a:prstGeom>
          </p:spPr>
        </p:pic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3B5492C7-6BC7-7E41-A9CB-AD5427E7A093}"/>
              </a:ext>
            </a:extLst>
          </p:cNvPr>
          <p:cNvGrpSpPr/>
          <p:nvPr/>
        </p:nvGrpSpPr>
        <p:grpSpPr>
          <a:xfrm>
            <a:off x="1621798" y="2994422"/>
            <a:ext cx="5182450" cy="1165349"/>
            <a:chOff x="1621798" y="2994422"/>
            <a:chExt cx="5182450" cy="1165349"/>
          </a:xfrm>
        </p:grpSpPr>
        <p:pic>
          <p:nvPicPr>
            <p:cNvPr id="9" name="圖片 8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0BD01FF3-075D-884E-9D7C-73FB9D1B6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30770" y="2994422"/>
              <a:ext cx="873478" cy="1162149"/>
            </a:xfrm>
            <a:prstGeom prst="rect">
              <a:avLst/>
            </a:prstGeom>
          </p:spPr>
        </p:pic>
        <p:pic>
          <p:nvPicPr>
            <p:cNvPr id="12" name="圖片 11" descr="一張含有 個人, 牆, 室內, 男人 的圖片&#10;&#10;自動產生的描述">
              <a:extLst>
                <a:ext uri="{FF2B5EF4-FFF2-40B4-BE49-F238E27FC236}">
                  <a16:creationId xmlns:a16="http://schemas.microsoft.com/office/drawing/2014/main" id="{7A2DDB6D-1D09-AC4D-B424-3B41D1B3D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6974" y="2994423"/>
              <a:ext cx="1553796" cy="1165347"/>
            </a:xfrm>
            <a:prstGeom prst="rect">
              <a:avLst/>
            </a:prstGeom>
          </p:spPr>
        </p:pic>
        <p:pic>
          <p:nvPicPr>
            <p:cNvPr id="15" name="圖片 14" descr="一張含有 個人, 室內, 直立的, 天花板 的圖片&#10;&#10;自動產生的描述">
              <a:extLst>
                <a:ext uri="{FF2B5EF4-FFF2-40B4-BE49-F238E27FC236}">
                  <a16:creationId xmlns:a16="http://schemas.microsoft.com/office/drawing/2014/main" id="{3104EAEF-B31A-894C-BA37-F6199FA73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23178" y="2995689"/>
              <a:ext cx="1553796" cy="1164082"/>
            </a:xfrm>
            <a:prstGeom prst="rect">
              <a:avLst/>
            </a:prstGeom>
          </p:spPr>
        </p:pic>
        <p:pic>
          <p:nvPicPr>
            <p:cNvPr id="19" name="圖片 18" descr="一張含有 室外, 個人, 天空, 滑雪 的圖片&#10;&#10;自動產生的描述">
              <a:extLst>
                <a:ext uri="{FF2B5EF4-FFF2-40B4-BE49-F238E27FC236}">
                  <a16:creationId xmlns:a16="http://schemas.microsoft.com/office/drawing/2014/main" id="{290AEF69-255F-E04C-953A-FB2BF55442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21798" y="2996953"/>
              <a:ext cx="1201380" cy="1162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9892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cap="none" dirty="0"/>
              <a:t>Outline</a:t>
            </a:r>
            <a:endParaRPr lang="zh-TW" altLang="en-US" dirty="0"/>
          </a:p>
        </p:txBody>
      </p:sp>
      <p:sp>
        <p:nvSpPr>
          <p:cNvPr id="819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Introduction</a:t>
            </a:r>
          </a:p>
          <a:p>
            <a:pPr>
              <a:defRPr/>
            </a:pPr>
            <a:r>
              <a:rPr lang="en-US" altLang="zh-TW" dirty="0"/>
              <a:t>Related Work</a:t>
            </a:r>
          </a:p>
          <a:p>
            <a:pPr>
              <a:defRPr/>
            </a:pPr>
            <a:r>
              <a:rPr lang="en-US" altLang="zh-TW" dirty="0"/>
              <a:t>Methods</a:t>
            </a:r>
          </a:p>
          <a:p>
            <a:pPr>
              <a:defRPr/>
            </a:pPr>
            <a:r>
              <a:rPr lang="en-US" altLang="zh-TW" dirty="0"/>
              <a:t>Experiments</a:t>
            </a:r>
          </a:p>
          <a:p>
            <a:pPr>
              <a:defRPr/>
            </a:pPr>
            <a:r>
              <a:rPr lang="en-US" altLang="zh-TW" dirty="0"/>
              <a:t>Conclusions</a:t>
            </a:r>
          </a:p>
          <a:p>
            <a:pPr>
              <a:defRPr/>
            </a:pPr>
            <a:r>
              <a:rPr lang="en-US" altLang="zh-TW" dirty="0"/>
              <a:t>References</a:t>
            </a:r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endParaRPr lang="en-US" altLang="zh-TW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2929122"/>
          </a:xfrm>
        </p:spPr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lang="en-US" altLang="zh-TW" dirty="0"/>
              <a:t>Datasets </a:t>
            </a:r>
          </a:p>
          <a:p>
            <a:pPr lvl="2"/>
            <a:r>
              <a:rPr lang="en" altLang="zh-TW" b="1" dirty="0"/>
              <a:t>FDDB</a:t>
            </a:r>
          </a:p>
          <a:p>
            <a:pPr lvl="3"/>
            <a:r>
              <a:rPr lang="en-US" altLang="zh-TW" dirty="0"/>
              <a:t>5,171 faces in 2,845 images</a:t>
            </a:r>
            <a:endParaRPr lang="en" altLang="zh-TW" dirty="0"/>
          </a:p>
          <a:p>
            <a:pPr lvl="3"/>
            <a:r>
              <a:rPr kumimoji="1" lang="en-US" altLang="zh-TW" dirty="0"/>
              <a:t>Evaluate on discrete ROC curves</a:t>
            </a:r>
          </a:p>
          <a:p>
            <a:pPr lvl="3"/>
            <a:r>
              <a:rPr lang="en-US" altLang="zh-TW" dirty="0"/>
              <a:t>Provide bounding ellipse</a:t>
            </a:r>
            <a:r>
              <a:rPr lang="zh-TW" altLang="zh-TW" dirty="0"/>
              <a:t> </a:t>
            </a:r>
            <a:endParaRPr lang="en-US" altLang="zh-TW" dirty="0"/>
          </a:p>
          <a:p>
            <a:pPr lvl="3"/>
            <a:r>
              <a:rPr lang="en-US" altLang="zh-TW" dirty="0"/>
              <a:t>Data-preprocessing: </a:t>
            </a:r>
            <a:r>
              <a:rPr lang="en" altLang="zh-TW" dirty="0"/>
              <a:t>convert the ellipses to minimum bounding rectangles</a:t>
            </a:r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6D778327-CE8F-E242-9AB0-F4E837340513}"/>
              </a:ext>
            </a:extLst>
          </p:cNvPr>
          <p:cNvGrpSpPr/>
          <p:nvPr/>
        </p:nvGrpSpPr>
        <p:grpSpPr>
          <a:xfrm>
            <a:off x="1146456" y="3910198"/>
            <a:ext cx="6606243" cy="1938413"/>
            <a:chOff x="1146456" y="3910198"/>
            <a:chExt cx="6606243" cy="193841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787AD204-4741-A144-A43F-AB9A9C71A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4128" y="3910198"/>
              <a:ext cx="2028571" cy="193841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0BF067A6-F17C-264E-B8E3-903F9DEDF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4428" y="4117404"/>
              <a:ext cx="1130300" cy="15240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2882D8E8-27E6-C942-A1CD-568589D0E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6456" y="3910198"/>
              <a:ext cx="2028572" cy="1938413"/>
            </a:xfrm>
            <a:prstGeom prst="rect">
              <a:avLst/>
            </a:prstGeom>
          </p:spPr>
        </p:pic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3CF9CD6E-2A18-404A-B1EB-4AE848502C48}"/>
                </a:ext>
              </a:extLst>
            </p:cNvPr>
            <p:cNvCxnSpPr>
              <a:stCxn id="11" idx="3"/>
              <a:endCxn id="9" idx="1"/>
            </p:cNvCxnSpPr>
            <p:nvPr/>
          </p:nvCxnSpPr>
          <p:spPr>
            <a:xfrm flipV="1">
              <a:off x="3175028" y="4879404"/>
              <a:ext cx="709400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A06F6337-161F-4647-89A1-0D0E56A30580}"/>
                </a:ext>
              </a:extLst>
            </p:cNvPr>
            <p:cNvCxnSpPr>
              <a:stCxn id="9" idx="3"/>
              <a:endCxn id="8" idx="1"/>
            </p:cNvCxnSpPr>
            <p:nvPr/>
          </p:nvCxnSpPr>
          <p:spPr>
            <a:xfrm>
              <a:off x="5014728" y="4879404"/>
              <a:ext cx="7094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248CB30-C6B7-6F43-B986-A88628C18715}"/>
              </a:ext>
            </a:extLst>
          </p:cNvPr>
          <p:cNvSpPr/>
          <p:nvPr/>
        </p:nvSpPr>
        <p:spPr>
          <a:xfrm>
            <a:off x="3589406" y="5707647"/>
            <a:ext cx="1720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bounding ellipse</a:t>
            </a:r>
            <a:r>
              <a:rPr lang="zh-TW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1421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FEA871D-94F6-1D4D-A7FE-D8D7CDAA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633385"/>
          </a:xfrm>
        </p:spPr>
        <p:txBody>
          <a:bodyPr/>
          <a:lstStyle/>
          <a:p>
            <a:r>
              <a:rPr kumimoji="1" lang="en-US" altLang="zh-TW" dirty="0"/>
              <a:t>Evaluation of</a:t>
            </a:r>
            <a:r>
              <a:rPr lang="en-US" altLang="zh-TW" dirty="0"/>
              <a:t> face detection runtime</a:t>
            </a:r>
          </a:p>
          <a:p>
            <a:pPr lvl="1"/>
            <a:r>
              <a:rPr lang="en-US" altLang="zh-TW" dirty="0"/>
              <a:t>Dataset</a:t>
            </a:r>
          </a:p>
          <a:p>
            <a:pPr lvl="2"/>
            <a:r>
              <a:rPr lang="en-US" altLang="zh-TW" b="1" dirty="0"/>
              <a:t>UTKFace</a:t>
            </a:r>
          </a:p>
          <a:p>
            <a:pPr lvl="3"/>
            <a:r>
              <a:rPr lang="en" altLang="zh-TW" dirty="0"/>
              <a:t>Large-scale face dataset and only single face in one image</a:t>
            </a:r>
          </a:p>
          <a:p>
            <a:pPr lvl="3"/>
            <a:r>
              <a:rPr lang="en-US" altLang="zh-TW" dirty="0"/>
              <a:t>23,709 facial images</a:t>
            </a:r>
          </a:p>
          <a:p>
            <a:pPr lvl="1"/>
            <a:endParaRPr kumimoji="1" lang="en-US" altLang="zh-TW" sz="1800" b="1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49835EA-36F4-FC4E-B927-B64EA7E00A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3841" y="3140968"/>
            <a:ext cx="4896544" cy="315292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1EE576C-3589-E24F-90E2-5010F07F5B29}"/>
              </a:ext>
            </a:extLst>
          </p:cNvPr>
          <p:cNvSpPr/>
          <p:nvPr/>
        </p:nvSpPr>
        <p:spPr>
          <a:xfrm>
            <a:off x="6074843" y="6381328"/>
            <a:ext cx="23855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dirty="0">
                <a:hlinkClick r:id="rId4"/>
              </a:rPr>
              <a:t>https://susanqq.github.io/UTKFace/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01011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A4D7FB-E3F3-F34A-B581-A4CEFA197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kumimoji="1" lang="en-US" altLang="zh-TW" b="1" dirty="0"/>
              <a:t>Intersection over Union </a:t>
            </a:r>
            <a:r>
              <a:rPr kumimoji="1" lang="en-US" altLang="zh-TW" dirty="0"/>
              <a:t>(IOU)</a:t>
            </a:r>
          </a:p>
          <a:p>
            <a:pPr lvl="2"/>
            <a:r>
              <a:rPr kumimoji="1" lang="en" altLang="zh-TW" dirty="0"/>
              <a:t> An Intersection over Union score &gt; 0.5 is normally considered a “good” prediction. Depending on the metric, threshold usually be set to 50%, 75% or 95%.</a:t>
            </a:r>
          </a:p>
          <a:p>
            <a:pPr lvl="2"/>
            <a:r>
              <a:rPr kumimoji="1" lang="en" altLang="zh-TW" dirty="0"/>
              <a:t> True Positive (TP): A correct detection. Detection with IOU ≥ threshold</a:t>
            </a:r>
          </a:p>
          <a:p>
            <a:pPr lvl="2"/>
            <a:r>
              <a:rPr kumimoji="1" lang="en" altLang="zh-TW" dirty="0"/>
              <a:t> False Positive (FP): A wrong detection. Detection with IOU &lt; threshold</a:t>
            </a:r>
          </a:p>
          <a:p>
            <a:pPr lvl="2"/>
            <a:r>
              <a:rPr kumimoji="1" lang="en" altLang="zh-TW" dirty="0"/>
              <a:t> False Negative (FN): A ground truth not detected</a:t>
            </a:r>
          </a:p>
          <a:p>
            <a:pPr lvl="2"/>
            <a:r>
              <a:rPr kumimoji="1" lang="en" altLang="zh-TW" dirty="0"/>
              <a:t> True Negative (TN): Does not apply. 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C3DC3D01-AD3E-F146-BE61-F12F8111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729F0F-13EA-DC4D-8123-8670451F8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4681973"/>
            <a:ext cx="2520280" cy="196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4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</p:spPr>
            <p:txBody>
              <a:bodyPr/>
              <a:lstStyle/>
              <a:p>
                <a:r>
                  <a:rPr kumimoji="1" lang="en-US" altLang="zh-TW" dirty="0"/>
                  <a:t>Performance of</a:t>
                </a:r>
                <a:r>
                  <a:rPr lang="en-US" altLang="zh-TW" dirty="0"/>
                  <a:t> face detection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𝑷𝒓𝒆𝒄𝒊𝒔𝒊𝒐𝒏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𝑭𝑷</m:t>
                        </m:r>
                      </m:den>
                    </m:f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𝒅𝒆𝒕𝒆𝒄𝒕𝒊𝒐𝒏</m:t>
                        </m:r>
                      </m:den>
                    </m:f>
                    <m:r>
                      <a:rPr kumimoji="1" lang="en-US" altLang="zh-TW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zh-TW" sz="1800" b="1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𝑹𝒆𝒄𝒂𝒍𝒍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𝑻𝒓𝒖𝒆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𝒑𝒐𝒔𝒊𝒕𝒊𝒗𝒆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𝒓𝒂𝒕𝒆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𝑭𝑵</m:t>
                        </m:r>
                      </m:den>
                    </m:f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𝒈𝒓𝒐𝒖𝒏𝒅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𝒕𝒓𝒖𝒕𝒉</m:t>
                        </m:r>
                      </m:den>
                    </m:f>
                  </m:oMath>
                </a14:m>
                <a:endParaRPr kumimoji="1" lang="en-US" altLang="zh-TW" sz="1800" b="1" dirty="0"/>
              </a:p>
            </p:txBody>
          </p:sp>
        </mc:Choice>
        <mc:Fallback xmlns="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  <a:blipFill>
                <a:blip r:embed="rId3"/>
                <a:stretch>
                  <a:fillRect l="-467" t="-30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946067F-E703-F348-B7B7-2DC35B6CA492}"/>
              </a:ext>
            </a:extLst>
          </p:cNvPr>
          <p:cNvGrpSpPr/>
          <p:nvPr/>
        </p:nvGrpSpPr>
        <p:grpSpPr>
          <a:xfrm>
            <a:off x="2321240" y="2420888"/>
            <a:ext cx="3816424" cy="4059983"/>
            <a:chOff x="208166" y="2525769"/>
            <a:chExt cx="2862116" cy="3181879"/>
          </a:xfrm>
          <a:solidFill>
            <a:schemeClr val="bg1"/>
          </a:solidFill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937E401-6B92-8042-9E95-071ABFAB4591}"/>
                </a:ext>
              </a:extLst>
            </p:cNvPr>
            <p:cNvSpPr/>
            <p:nvPr/>
          </p:nvSpPr>
          <p:spPr>
            <a:xfrm>
              <a:off x="632243" y="5369094"/>
              <a:ext cx="1959960" cy="33855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PASCAL face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25" name="圖片 24" descr="一張含有 文字, 地圖 的圖片&#10;&#10;自動產生的描述">
              <a:extLst>
                <a:ext uri="{FF2B5EF4-FFF2-40B4-BE49-F238E27FC236}">
                  <a16:creationId xmlns:a16="http://schemas.microsoft.com/office/drawing/2014/main" id="{8CE8542D-7B8C-3E4D-9A69-834ACAB0F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8166" y="2525769"/>
              <a:ext cx="2862116" cy="2862116"/>
            </a:xfrm>
            <a:prstGeom prst="rect">
              <a:avLst/>
            </a:prstGeom>
            <a:grpFill/>
          </p:spPr>
        </p:pic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21E84C9-F876-D84C-9CC8-E1CF6245DACC}"/>
              </a:ext>
            </a:extLst>
          </p:cNvPr>
          <p:cNvGrpSpPr/>
          <p:nvPr/>
        </p:nvGrpSpPr>
        <p:grpSpPr>
          <a:xfrm>
            <a:off x="2285236" y="2375671"/>
            <a:ext cx="3816424" cy="4009132"/>
            <a:chOff x="3276427" y="2598269"/>
            <a:chExt cx="2808114" cy="3036615"/>
          </a:xfrm>
          <a:solidFill>
            <a:schemeClr val="bg1"/>
          </a:solidFill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69354E6-1D29-1A47-828C-9807DAB27FC9}"/>
                </a:ext>
              </a:extLst>
            </p:cNvPr>
            <p:cNvSpPr/>
            <p:nvPr/>
          </p:nvSpPr>
          <p:spPr>
            <a:xfrm>
              <a:off x="3742570" y="5378455"/>
              <a:ext cx="1875827" cy="2564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AFW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18" name="圖片 17" descr="一張含有 文字, 地圖 的圖片&#10;&#10;自動產生的描述">
              <a:extLst>
                <a:ext uri="{FF2B5EF4-FFF2-40B4-BE49-F238E27FC236}">
                  <a16:creationId xmlns:a16="http://schemas.microsoft.com/office/drawing/2014/main" id="{368591B8-2C34-334A-9CB7-99674483E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6427" y="2598269"/>
              <a:ext cx="2808114" cy="2808114"/>
            </a:xfrm>
            <a:prstGeom prst="rect">
              <a:avLst/>
            </a:prstGeom>
            <a:grpFill/>
          </p:spPr>
        </p:pic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CE85CAAF-D365-A64D-BE6B-9CDBDAF4A350}"/>
              </a:ext>
            </a:extLst>
          </p:cNvPr>
          <p:cNvGrpSpPr/>
          <p:nvPr/>
        </p:nvGrpSpPr>
        <p:grpSpPr>
          <a:xfrm>
            <a:off x="2321240" y="2430016"/>
            <a:ext cx="3687903" cy="4026457"/>
            <a:chOff x="164816" y="2636912"/>
            <a:chExt cx="2808114" cy="3065902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2B19323-3936-434E-8E0C-E47B125FF906}"/>
                </a:ext>
              </a:extLst>
            </p:cNvPr>
            <p:cNvSpPr/>
            <p:nvPr/>
          </p:nvSpPr>
          <p:spPr>
            <a:xfrm>
              <a:off x="1081776" y="5445026"/>
              <a:ext cx="1030421" cy="25778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FDDB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21" name="圖片 20" descr="一張含有 文字, 地圖 的圖片&#10;&#10;自動產生的描述">
              <a:extLst>
                <a:ext uri="{FF2B5EF4-FFF2-40B4-BE49-F238E27FC236}">
                  <a16:creationId xmlns:a16="http://schemas.microsoft.com/office/drawing/2014/main" id="{CDCF137F-8FA2-AB44-9C8F-8B948B14E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816" y="2636912"/>
              <a:ext cx="2808114" cy="28081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589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FEA871D-94F6-1D4D-A7FE-D8D7CDAA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633385"/>
          </a:xfrm>
        </p:spPr>
        <p:txBody>
          <a:bodyPr/>
          <a:lstStyle/>
          <a:p>
            <a:r>
              <a:rPr kumimoji="1" lang="en-US" altLang="zh-TW" dirty="0"/>
              <a:t>Evaluation of</a:t>
            </a:r>
            <a:r>
              <a:rPr lang="en-US" altLang="zh-TW" dirty="0"/>
              <a:t> face detection runtime</a:t>
            </a:r>
          </a:p>
          <a:p>
            <a:pPr lvl="1"/>
            <a:r>
              <a:rPr lang="en-US" altLang="zh-TW" dirty="0"/>
              <a:t>Dataset</a:t>
            </a:r>
          </a:p>
          <a:p>
            <a:pPr lvl="2"/>
            <a:r>
              <a:rPr lang="en-US" altLang="zh-TW" b="1" dirty="0"/>
              <a:t>UTKFace</a:t>
            </a:r>
          </a:p>
          <a:p>
            <a:pPr lvl="1"/>
            <a:endParaRPr kumimoji="1" lang="en-US" altLang="zh-TW" sz="1800" b="1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4A4255C-3819-5549-B439-090AE42DF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972832"/>
              </p:ext>
            </p:extLst>
          </p:nvPr>
        </p:nvGraphicFramePr>
        <p:xfrm>
          <a:off x="899591" y="3140968"/>
          <a:ext cx="7036320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199036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811651096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3264011329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Approach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mAP(%)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FPS </a:t>
                      </a:r>
                    </a:p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(On GPU)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FPS </a:t>
                      </a:r>
                    </a:p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(On CPU)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MTCNN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+mn-lt"/>
                        </a:rPr>
                        <a:t>94.4%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8.86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6.25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FaceBoxes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89.3%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42.91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20.07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6167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5575EF-CCE1-794F-8FDC-BC91E1FFFD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3744069"/>
              </a:xfrm>
            </p:spPr>
            <p:txBody>
              <a:bodyPr/>
              <a:lstStyle/>
              <a:p>
                <a:r>
                  <a:rPr kumimoji="1" lang="en-US" altLang="zh-TW" dirty="0"/>
                  <a:t>Face verification dataset: </a:t>
                </a:r>
                <a:r>
                  <a:rPr kumimoji="1" lang="en-US" altLang="zh-TW" dirty="0">
                    <a:hlinkClick r:id="rId3"/>
                  </a:rPr>
                  <a:t>LFW</a:t>
                </a:r>
                <a:r>
                  <a:rPr kumimoji="1" lang="en-US" altLang="zh-TW" dirty="0"/>
                  <a:t> face dataset</a:t>
                </a:r>
              </a:p>
              <a:p>
                <a:pPr lvl="1"/>
                <a:r>
                  <a:rPr kumimoji="1" lang="en" altLang="zh-TW" dirty="0"/>
                  <a:t>13233 images, 5749 people, 1680 of them have two or more photos.</a:t>
                </a:r>
              </a:p>
              <a:p>
                <a:pPr lvl="1"/>
                <a:r>
                  <a:rPr kumimoji="1" lang="en-US" altLang="zh-TW" dirty="0"/>
                  <a:t>Provide 10 sets. Each set has </a:t>
                </a:r>
                <a:r>
                  <a:rPr kumimoji="1" lang="en" altLang="zh-TW" dirty="0"/>
                  <a:t>300 matched pairs and 300 mismatched pairs</a:t>
                </a:r>
                <a:r>
                  <a:rPr lang="en-US" altLang="zh-TW" dirty="0"/>
                  <a:t>.</a:t>
                </a:r>
                <a:endParaRPr kumimoji="1" lang="en-US" altLang="zh-TW" dirty="0"/>
              </a:p>
              <a:p>
                <a:r>
                  <a:rPr kumimoji="1" lang="en-US" altLang="zh-TW" dirty="0"/>
                  <a:t>Official method</a:t>
                </a:r>
              </a:p>
              <a:p>
                <a:pPr lvl="1"/>
                <a:r>
                  <a:rPr kumimoji="1" lang="en-US" altLang="zh-TW" dirty="0"/>
                  <a:t>P</a:t>
                </a:r>
                <a:r>
                  <a:rPr kumimoji="1" lang="en" altLang="zh-TW" dirty="0"/>
                  <a:t>lot ROC curve via </a:t>
                </a:r>
                <a:r>
                  <a:rPr kumimoji="1" lang="en-US" altLang="zh-TW" dirty="0"/>
                  <a:t>calculating the</a:t>
                </a:r>
                <a:r>
                  <a:rPr kumimoji="1" lang="en" altLang="zh-TW" dirty="0"/>
                  <a:t> cosine </a:t>
                </a:r>
                <a:r>
                  <a:rPr lang="en-US" altLang="zh-TW" dirty="0"/>
                  <a:t>similarity.</a:t>
                </a:r>
              </a:p>
              <a:p>
                <a:pPr lvl="1"/>
                <a:r>
                  <a:rPr kumimoji="1" lang="en-US" altLang="zh-TW" dirty="0"/>
                  <a:t>Measure the accuracy </a:t>
                </a:r>
                <a:r>
                  <a:rPr kumimoji="1" lang="en" altLang="zh-TW" dirty="0"/>
                  <a:t>by </a:t>
                </a:r>
                <a:r>
                  <a:rPr kumimoji="1" lang="en-US" altLang="zh-TW" dirty="0"/>
                  <a:t>choosing</a:t>
                </a:r>
                <a:r>
                  <a:rPr kumimoji="1" lang="en" altLang="zh-TW" dirty="0"/>
                  <a:t> the threshold with 9 sets.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𝐴𝑐𝑐𝑢𝑟𝑎𝑐𝑦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kumimoji="1" lang="en-US" altLang="zh-TW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𝑐𝑜𝑟𝑟𝑒𝑐𝑡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𝑐𝑜𝑢𝑛𝑡</m:t>
                        </m:r>
                      </m:num>
                      <m:den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600</m:t>
                        </m:r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kumimoji="1"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∙100%</m:t>
                    </m:r>
                  </m:oMath>
                </a14:m>
                <a:endParaRPr kumimoji="1" lang="en-US" altLang="zh-TW" dirty="0">
                  <a:ea typeface="Cambria Math" panose="02040503050406030204" pitchFamily="18" charset="0"/>
                </a:endParaRPr>
              </a:p>
              <a:p>
                <a:pPr marL="366713" lvl="1" indent="0">
                  <a:buNone/>
                </a:pPr>
                <a:endParaRPr kumimoji="1" lang="en" altLang="zh-TW" dirty="0"/>
              </a:p>
              <a:p>
                <a:pPr marL="366713" lvl="1" indent="0">
                  <a:buNone/>
                </a:pPr>
                <a:endParaRPr kumimoji="1" lang="en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5575EF-CCE1-794F-8FDC-BC91E1FFFD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3744069"/>
              </a:xfrm>
              <a:blipFill>
                <a:blip r:embed="rId4"/>
                <a:stretch>
                  <a:fillRect l="-467" t="-1351" b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標題 1">
            <a:extLst>
              <a:ext uri="{FF2B5EF4-FFF2-40B4-BE49-F238E27FC236}">
                <a16:creationId xmlns:a16="http://schemas.microsoft.com/office/drawing/2014/main" id="{AE190D42-815A-EA4A-A074-39EA2717C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C06C807-2AB7-9248-98DE-40C2A7351E2B}"/>
              </a:ext>
            </a:extLst>
          </p:cNvPr>
          <p:cNvSpPr/>
          <p:nvPr/>
        </p:nvSpPr>
        <p:spPr>
          <a:xfrm>
            <a:off x="6473539" y="6669360"/>
            <a:ext cx="20313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>
                <a:hlinkClick r:id="rId3"/>
              </a:rPr>
              <a:t>http://vis-www.cs.umass.edu/lfw/</a:t>
            </a:r>
            <a:endParaRPr lang="zh-TW" altLang="en-US" sz="1000"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73422CCD-07A8-9A4F-9555-BE3D7B205E00}"/>
              </a:ext>
            </a:extLst>
          </p:cNvPr>
          <p:cNvGrpSpPr/>
          <p:nvPr/>
        </p:nvGrpSpPr>
        <p:grpSpPr>
          <a:xfrm>
            <a:off x="471761" y="5155634"/>
            <a:ext cx="6362059" cy="1443565"/>
            <a:chOff x="471761" y="5155634"/>
            <a:chExt cx="6362059" cy="1443565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975F6A86-F0EA-4841-AC2D-A81173FDA11C}"/>
                </a:ext>
              </a:extLst>
            </p:cNvPr>
            <p:cNvGrpSpPr/>
            <p:nvPr/>
          </p:nvGrpSpPr>
          <p:grpSpPr>
            <a:xfrm>
              <a:off x="1330392" y="5156845"/>
              <a:ext cx="720080" cy="1440160"/>
              <a:chOff x="755576" y="5343728"/>
              <a:chExt cx="720080" cy="1440160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63C764D3-7A03-8D42-A095-FF338358BF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5576" y="5343728"/>
                <a:ext cx="720080" cy="720080"/>
              </a:xfrm>
              <a:prstGeom prst="rect">
                <a:avLst/>
              </a:prstGeom>
            </p:spPr>
          </p:pic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55D38EE8-FE27-7743-B79B-08B55A3E6E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5576" y="6063808"/>
                <a:ext cx="720080" cy="720080"/>
              </a:xfrm>
              <a:prstGeom prst="rect">
                <a:avLst/>
              </a:prstGeom>
            </p:spPr>
          </p:pic>
        </p:grp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089CB407-81D0-324A-A9B8-15D11489F5A9}"/>
                </a:ext>
              </a:extLst>
            </p:cNvPr>
            <p:cNvGrpSpPr/>
            <p:nvPr/>
          </p:nvGrpSpPr>
          <p:grpSpPr>
            <a:xfrm>
              <a:off x="4672355" y="5155635"/>
              <a:ext cx="718197" cy="1436097"/>
              <a:chOff x="2699791" y="5363627"/>
              <a:chExt cx="718197" cy="1436097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66535767-BF41-1247-BC7E-9D1C51A111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99792" y="5363627"/>
                <a:ext cx="717900" cy="717900"/>
              </a:xfrm>
              <a:prstGeom prst="rect">
                <a:avLst/>
              </a:prstGeom>
            </p:spPr>
          </p:pic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7EF1F926-5B78-C146-94B7-43687A370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99791" y="6081527"/>
                <a:ext cx="718197" cy="718197"/>
              </a:xfrm>
              <a:prstGeom prst="rect">
                <a:avLst/>
              </a:prstGeom>
            </p:spPr>
          </p:pic>
        </p:grp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660AB77B-21FF-994D-91BA-28BE5E58B0E3}"/>
                </a:ext>
              </a:extLst>
            </p:cNvPr>
            <p:cNvGrpSpPr/>
            <p:nvPr/>
          </p:nvGrpSpPr>
          <p:grpSpPr>
            <a:xfrm>
              <a:off x="2052504" y="5156846"/>
              <a:ext cx="718197" cy="1436097"/>
              <a:chOff x="1477688" y="5343729"/>
              <a:chExt cx="718197" cy="1436097"/>
            </a:xfrm>
          </p:grpSpPr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B30E461C-91A7-3B49-B529-0578EF2D62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77837" y="5343729"/>
                <a:ext cx="717900" cy="717900"/>
              </a:xfrm>
              <a:prstGeom prst="rect">
                <a:avLst/>
              </a:prstGeom>
            </p:spPr>
          </p:pic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BBFCE99B-616A-E34A-8428-C80143FC35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77688" y="6061629"/>
                <a:ext cx="718197" cy="718197"/>
              </a:xfrm>
              <a:prstGeom prst="rect">
                <a:avLst/>
              </a:prstGeom>
            </p:spPr>
          </p:pic>
        </p:grp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D4F7B011-F2E9-0849-A056-E39F96CB8B56}"/>
                </a:ext>
              </a:extLst>
            </p:cNvPr>
            <p:cNvGrpSpPr/>
            <p:nvPr/>
          </p:nvGrpSpPr>
          <p:grpSpPr>
            <a:xfrm>
              <a:off x="2770553" y="5156845"/>
              <a:ext cx="720080" cy="1434887"/>
              <a:chOff x="2195737" y="5343728"/>
              <a:chExt cx="720080" cy="1434887"/>
            </a:xfrm>
          </p:grpSpPr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796ABFE5-C5F6-554C-B6C1-151F18DDA3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95737" y="5343728"/>
                <a:ext cx="720080" cy="720080"/>
              </a:xfrm>
              <a:prstGeom prst="rect">
                <a:avLst/>
              </a:prstGeom>
            </p:spPr>
          </p:pic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9FB0045C-E781-4A40-BB75-26089C3B75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01320" y="6064119"/>
                <a:ext cx="714496" cy="714496"/>
              </a:xfrm>
              <a:prstGeom prst="rect">
                <a:avLst/>
              </a:prstGeom>
            </p:spPr>
          </p:pic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0F5E0B7A-A865-2042-8D7C-112198C5593E}"/>
                </a:ext>
              </a:extLst>
            </p:cNvPr>
            <p:cNvGrpSpPr/>
            <p:nvPr/>
          </p:nvGrpSpPr>
          <p:grpSpPr>
            <a:xfrm>
              <a:off x="5386852" y="5155634"/>
              <a:ext cx="725664" cy="1435801"/>
              <a:chOff x="4155602" y="5341548"/>
              <a:chExt cx="725664" cy="1435801"/>
            </a:xfrm>
          </p:grpSpPr>
          <p:pic>
            <p:nvPicPr>
              <p:cNvPr id="17" name="圖片 16">
                <a:extLst>
                  <a:ext uri="{FF2B5EF4-FFF2-40B4-BE49-F238E27FC236}">
                    <a16:creationId xmlns:a16="http://schemas.microsoft.com/office/drawing/2014/main" id="{CF5DCA16-F6E0-104E-9011-31856C63F5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55602" y="5341548"/>
                <a:ext cx="725664" cy="725664"/>
              </a:xfrm>
              <a:prstGeom prst="rect">
                <a:avLst/>
              </a:prstGeom>
            </p:spPr>
          </p:pic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66ED57A4-06C8-DC45-82FF-CE252211E3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59006" y="6062852"/>
                <a:ext cx="714497" cy="714497"/>
              </a:xfrm>
              <a:prstGeom prst="rect">
                <a:avLst/>
              </a:prstGeom>
            </p:spPr>
          </p:pic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D498FB19-0269-E149-94E3-FEA0CEA8B6D0}"/>
                </a:ext>
              </a:extLst>
            </p:cNvPr>
            <p:cNvGrpSpPr/>
            <p:nvPr/>
          </p:nvGrpSpPr>
          <p:grpSpPr>
            <a:xfrm>
              <a:off x="6112516" y="5155634"/>
              <a:ext cx="721304" cy="1443565"/>
              <a:chOff x="4881266" y="5341548"/>
              <a:chExt cx="721304" cy="1443565"/>
            </a:xfrm>
          </p:grpSpPr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FC3B81DB-2461-A946-8261-9DBCFD6691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81266" y="5341548"/>
                <a:ext cx="721304" cy="721304"/>
              </a:xfrm>
              <a:prstGeom prst="rect">
                <a:avLst/>
              </a:prstGeom>
            </p:spPr>
          </p:pic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8C9FF8F3-852B-464F-8C0F-ED0B3BF85B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81266" y="6067212"/>
                <a:ext cx="717901" cy="717901"/>
              </a:xfrm>
              <a:prstGeom prst="rect">
                <a:avLst/>
              </a:prstGeom>
            </p:spPr>
          </p:pic>
        </p:grp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2142CBE-A209-DE43-B52E-7E85B7A40818}"/>
                </a:ext>
              </a:extLst>
            </p:cNvPr>
            <p:cNvSpPr/>
            <p:nvPr/>
          </p:nvSpPr>
          <p:spPr>
            <a:xfrm>
              <a:off x="471761" y="5593119"/>
              <a:ext cx="85086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+mj-lt"/>
                </a:rPr>
                <a:t>M</a:t>
              </a:r>
              <a:r>
                <a:rPr lang="en-US" altLang="zh-TW">
                  <a:latin typeface="+mj-lt"/>
                </a:rPr>
                <a:t>atch </a:t>
              </a:r>
              <a:r>
                <a:rPr lang="en-US" altLang="zh-TW" dirty="0">
                  <a:latin typeface="+mj-lt"/>
                </a:rPr>
                <a:t>pairs</a:t>
              </a:r>
              <a:endParaRPr lang="zh-TW" altLang="en-US" dirty="0">
                <a:latin typeface="+mj-lt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71ED1F9E-7F26-C744-959A-76F39CF182BB}"/>
                </a:ext>
              </a:extLst>
            </p:cNvPr>
            <p:cNvSpPr/>
            <p:nvPr/>
          </p:nvSpPr>
          <p:spPr>
            <a:xfrm>
              <a:off x="3492517" y="5593119"/>
              <a:ext cx="116649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Mismatch pairs</a:t>
              </a:r>
              <a:endParaRPr lang="zh-TW" altLang="en-US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0747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Performance evaluation on LFW</a:t>
            </a:r>
            <a:endParaRPr kumimoji="1" lang="zh-TW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6F18013-5437-4C4D-895E-9D45320A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DB19621-D9C5-3E42-8B3B-2B5FD03C1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431225"/>
              </p:ext>
            </p:extLst>
          </p:nvPr>
        </p:nvGraphicFramePr>
        <p:xfrm>
          <a:off x="4572000" y="4140576"/>
          <a:ext cx="4032252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476066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  <a:gridCol w="1476066">
                  <a:extLst>
                    <a:ext uri="{9D8B030D-6E8A-4147-A177-3AD203B41FA5}">
                      <a16:colId xmlns:a16="http://schemas.microsoft.com/office/drawing/2014/main" val="387445790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600" b="1" dirty="0">
                        <a:latin typeface="+mn-lt"/>
                      </a:endParaRPr>
                    </a:p>
                    <a:p>
                      <a:pPr algn="r"/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Accuracy (%)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Time (s)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VGG16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95.33%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+mn-lt"/>
                        </a:rPr>
                        <a:t>129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Resnet50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99.33%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139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C7DE3B8A-BA57-7146-8F6A-EDC8C7A216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1" r="6525"/>
          <a:stretch/>
        </p:blipFill>
        <p:spPr>
          <a:xfrm>
            <a:off x="442356" y="1988840"/>
            <a:ext cx="4273660" cy="427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90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Authorized user dataset</a:t>
            </a:r>
          </a:p>
          <a:p>
            <a:pPr lvl="1"/>
            <a:r>
              <a:rPr lang="en-US" altLang="zh-TW" dirty="0"/>
              <a:t>CASIA-FaceV5 </a:t>
            </a:r>
          </a:p>
          <a:p>
            <a:pPr lvl="2"/>
            <a:r>
              <a:rPr lang="en" altLang="zh-TW" dirty="0"/>
              <a:t>2,500 color facial images of 500 subject, each has 5 images</a:t>
            </a:r>
          </a:p>
          <a:p>
            <a:pPr lvl="2"/>
            <a:r>
              <a:rPr lang="en" altLang="zh-TW" dirty="0"/>
              <a:t> For each user, 4 images for gallery images and 1 image for test.</a:t>
            </a:r>
          </a:p>
          <a:p>
            <a:pPr lvl="2"/>
            <a:r>
              <a:rPr lang="en" altLang="zh-TW" dirty="0"/>
              <a:t> All face images are 16 bit color BMP files and the image resolution is 640*480</a:t>
            </a:r>
          </a:p>
          <a:p>
            <a:pPr lvl="2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6E44DE2-1C32-314B-8B68-7545F0871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3707168"/>
            <a:ext cx="3806068" cy="283111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D435E5A-8AD4-E94F-88A1-AC6637267A18}"/>
              </a:ext>
            </a:extLst>
          </p:cNvPr>
          <p:cNvSpPr/>
          <p:nvPr/>
        </p:nvSpPr>
        <p:spPr>
          <a:xfrm>
            <a:off x="5013890" y="653828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100" dirty="0"/>
              <a:t>http://biometrics.idealtest.org/dbDetailForUser.do?id=9</a:t>
            </a:r>
          </a:p>
        </p:txBody>
      </p:sp>
    </p:spTree>
    <p:extLst>
      <p:ext uri="{BB962C8B-B14F-4D97-AF65-F5344CB8AC3E}">
        <p14:creationId xmlns:p14="http://schemas.microsoft.com/office/powerpoint/2010/main" val="25425929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2077148"/>
          </a:xfrm>
        </p:spPr>
        <p:txBody>
          <a:bodyPr/>
          <a:lstStyle/>
          <a:p>
            <a:r>
              <a:rPr lang="en-US" altLang="zh-TW" dirty="0"/>
              <a:t>Intruder dataset</a:t>
            </a:r>
          </a:p>
          <a:p>
            <a:pPr lvl="1"/>
            <a:r>
              <a:rPr lang="en-US" altLang="zh-TW" dirty="0"/>
              <a:t>Helen dataset </a:t>
            </a:r>
          </a:p>
          <a:p>
            <a:pPr lvl="2"/>
            <a:r>
              <a:rPr lang="en-US" altLang="zh-TW" dirty="0"/>
              <a:t>2000 images as the intruder dataset</a:t>
            </a:r>
          </a:p>
          <a:p>
            <a:pPr lvl="2"/>
            <a:r>
              <a:rPr lang="en-US" altLang="zh-TW" dirty="0"/>
              <a:t>If there are multiple faces in the picture, select the one closest the image center as the test face.</a:t>
            </a:r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CA94DE5-40BE-FF43-8EDF-D48F46948DCD}"/>
              </a:ext>
            </a:extLst>
          </p:cNvPr>
          <p:cNvGrpSpPr/>
          <p:nvPr/>
        </p:nvGrpSpPr>
        <p:grpSpPr>
          <a:xfrm>
            <a:off x="1979800" y="3130864"/>
            <a:ext cx="4739945" cy="3356547"/>
            <a:chOff x="1979800" y="3130864"/>
            <a:chExt cx="4739945" cy="3356547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050534C3-D584-4B43-8571-F71550F79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9800" y="4701875"/>
              <a:ext cx="1785536" cy="1785536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71029253-1C2E-634C-950B-B94E9F4A6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61887" y="4715927"/>
              <a:ext cx="1169753" cy="1751503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E830AA5-53A2-4A4F-B459-51CCA4AB7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3888" y="3140968"/>
              <a:ext cx="1511768" cy="155497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BD3093F-0A1C-5B4B-9DED-A62B08A9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79800" y="3140969"/>
              <a:ext cx="1584088" cy="1560906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B6EADBC9-31B4-894D-A9F6-9372405C4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34209" y="4698910"/>
              <a:ext cx="1785536" cy="1785536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EB4162A-F8BE-5F4F-A74E-C1D4737A3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59099" y="3130864"/>
              <a:ext cx="1492821" cy="1575184"/>
            </a:xfrm>
            <a:prstGeom prst="rect">
              <a:avLst/>
            </a:prstGeom>
          </p:spPr>
        </p:pic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48420CD7-13D1-1D41-BE62-1583BEE2E71E}"/>
              </a:ext>
            </a:extLst>
          </p:cNvPr>
          <p:cNvSpPr/>
          <p:nvPr/>
        </p:nvSpPr>
        <p:spPr>
          <a:xfrm>
            <a:off x="5678183" y="6557087"/>
            <a:ext cx="292202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/>
              <a:t>http://</a:t>
            </a:r>
            <a:r>
              <a:rPr lang="en-US" altLang="zh-TW" sz="1100" dirty="0" err="1"/>
              <a:t>www.ifp.illinois.edu</a:t>
            </a:r>
            <a:r>
              <a:rPr lang="en-US" altLang="zh-TW" sz="1100" dirty="0"/>
              <a:t>/~vuongle2/</a:t>
            </a:r>
            <a:r>
              <a:rPr lang="en-US" altLang="zh-TW" sz="1100" dirty="0" err="1"/>
              <a:t>helen</a:t>
            </a:r>
            <a:r>
              <a:rPr lang="en-US" altLang="zh-TW" sz="1100" dirty="0"/>
              <a:t>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09810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Penalty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Face Recognition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𝑎𝑐𝑒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𝑒𝑟𝑖𝑓𝑖𝑐𝑎𝑡𝑖𝑜𝑛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𝑃𝑒𝑛𝑎𝑙𝑡𝑦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𝐹𝑉𝑃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𝐹𝑁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TW" dirty="0"/>
                  <a:t> </a:t>
                </a:r>
              </a:p>
              <a:p>
                <a:pPr lvl="1"/>
                <a:r>
                  <a:rPr lang="en-US" altLang="zh-TW" dirty="0"/>
                  <a:t>Plot the penalty curve in different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zh-TW" dirty="0"/>
              </a:p>
              <a:p>
                <a:pPr lvl="1"/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0165442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260379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260379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altLang="zh-TW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0165442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8014" t="-3448" b="-36551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65760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282" t="-78667" r="-424359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92361" t="-252632" r="-92361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83932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4783853"/>
            <a:ext cx="8135937" cy="1785236"/>
          </a:xfrm>
        </p:spPr>
        <p:txBody>
          <a:bodyPr/>
          <a:lstStyle/>
          <a:p>
            <a:pPr lvl="1"/>
            <a:r>
              <a:rPr kumimoji="1" lang="en" altLang="zh-TW" dirty="0"/>
              <a:t>Compare two different face detectors on three benchmarks</a:t>
            </a:r>
          </a:p>
          <a:p>
            <a:pPr lvl="1"/>
            <a:r>
              <a:rPr kumimoji="1" lang="en-US" altLang="zh-TW" dirty="0"/>
              <a:t>Evaluate the performance of face verification</a:t>
            </a:r>
          </a:p>
          <a:p>
            <a:pPr lvl="1"/>
            <a:r>
              <a:rPr kumimoji="1" lang="en-US" altLang="zh-TW" dirty="0"/>
              <a:t>Present the suitable configuration on different datasets </a:t>
            </a: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4183536C-CFE4-1748-A3A8-CCE66A7C6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Introduction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F2CC84-56CE-084D-AF3A-0F90E8AF7F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313" y="1552711"/>
            <a:ext cx="1759934" cy="139642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347C1B4-E528-F643-B14A-F57B0C9F0A47}"/>
              </a:ext>
            </a:extLst>
          </p:cNvPr>
          <p:cNvSpPr/>
          <p:nvPr/>
        </p:nvSpPr>
        <p:spPr>
          <a:xfrm>
            <a:off x="6012160" y="2218656"/>
            <a:ext cx="23042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800" b="1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788821D-27C9-D642-8B1E-281B00C70A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1" r="16095"/>
          <a:stretch/>
        </p:blipFill>
        <p:spPr>
          <a:xfrm>
            <a:off x="468313" y="2949132"/>
            <a:ext cx="1759934" cy="145442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9A636E3-49A4-F543-A840-F2DC7AD8C9C0}"/>
              </a:ext>
            </a:extLst>
          </p:cNvPr>
          <p:cNvSpPr/>
          <p:nvPr/>
        </p:nvSpPr>
        <p:spPr>
          <a:xfrm>
            <a:off x="6084168" y="3396191"/>
            <a:ext cx="2160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 Ying-</a:t>
            </a:r>
            <a:r>
              <a:rPr lang="en-US" altLang="zh-TW" sz="1800" b="1" dirty="0" err="1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jeou</a:t>
            </a:r>
            <a:endParaRPr lang="zh-TW" altLang="en-US" sz="1800" b="1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8514127C-7E56-2543-9E9C-C673AF180CE5}"/>
              </a:ext>
            </a:extLst>
          </p:cNvPr>
          <p:cNvSpPr/>
          <p:nvPr/>
        </p:nvSpPr>
        <p:spPr>
          <a:xfrm>
            <a:off x="3331041" y="2003034"/>
            <a:ext cx="2320460" cy="18921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  <a:r>
              <a:rPr lang="en-US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Recognition System</a:t>
            </a:r>
            <a:endParaRPr kumimoji="1" lang="zh-TW" altLang="en-US" sz="1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E297AB9E-6BDC-0B49-A964-7E3D82FBE1E3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228247" y="2250922"/>
            <a:ext cx="110279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FA190DC1-9FB7-5441-AF35-AA5E9C160F38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228247" y="3676343"/>
            <a:ext cx="11034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25CF2D17-ACCF-5945-B764-C602645168A0}"/>
              </a:ext>
            </a:extLst>
          </p:cNvPr>
          <p:cNvCxnSpPr>
            <a:cxnSpLocks/>
          </p:cNvCxnSpPr>
          <p:nvPr/>
        </p:nvCxnSpPr>
        <p:spPr>
          <a:xfrm>
            <a:off x="5651501" y="2403322"/>
            <a:ext cx="5766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15D40ADB-0E2A-534C-96EA-F3EAFB1379E5}"/>
              </a:ext>
            </a:extLst>
          </p:cNvPr>
          <p:cNvCxnSpPr>
            <a:cxnSpLocks/>
          </p:cNvCxnSpPr>
          <p:nvPr/>
        </p:nvCxnSpPr>
        <p:spPr>
          <a:xfrm>
            <a:off x="5651501" y="3586200"/>
            <a:ext cx="5766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000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Face verification penalty curve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11" name="圖片 10" descr="一張含有 文字, 地圖 的圖片&#10;&#10;自動產生的描述">
            <a:extLst>
              <a:ext uri="{FF2B5EF4-FFF2-40B4-BE49-F238E27FC236}">
                <a16:creationId xmlns:a16="http://schemas.microsoft.com/office/drawing/2014/main" id="{192BD801-2FB8-6843-92D7-BA2EE68942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" t="4750" r="10333" b="1438"/>
          <a:stretch/>
        </p:blipFill>
        <p:spPr>
          <a:xfrm>
            <a:off x="35496" y="1988840"/>
            <a:ext cx="5266187" cy="4354820"/>
          </a:xfrm>
          <a:prstGeom prst="rect">
            <a:avLst/>
          </a:prstGeom>
        </p:spPr>
      </p:pic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id="{D6FE3A32-6A3C-2844-BF4C-C3C364B8CF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0" r="6876"/>
          <a:stretch/>
        </p:blipFill>
        <p:spPr>
          <a:xfrm>
            <a:off x="5306971" y="2852936"/>
            <a:ext cx="3497194" cy="33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0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Compare the effect of Aggregation and Alignment 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EEAD59F-2CF0-0F4C-9D04-2894702F46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0" r="6690"/>
          <a:stretch/>
        </p:blipFill>
        <p:spPr>
          <a:xfrm>
            <a:off x="591866" y="1492703"/>
            <a:ext cx="7344047" cy="527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97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lang="en-US" altLang="zh-TW" dirty="0"/>
              <a:t>CASIA-WebFace</a:t>
            </a:r>
          </a:p>
          <a:p>
            <a:pPr lvl="1"/>
            <a:r>
              <a:rPr kumimoji="1" lang="en-US" altLang="zh-TW" dirty="0"/>
              <a:t>10,575 identities, 494,414 face images</a:t>
            </a:r>
          </a:p>
          <a:p>
            <a:pPr lvl="1"/>
            <a:r>
              <a:rPr kumimoji="1" lang="en-US" altLang="zh-TW" dirty="0"/>
              <a:t>Select 10,559 identities whose images count is more than 5 </a:t>
            </a:r>
          </a:p>
          <a:p>
            <a:pPr lvl="1"/>
            <a:r>
              <a:rPr kumimoji="1" lang="en-US" altLang="zh-TW" dirty="0"/>
              <a:t>Remove 27,703 wrong images after data cleaning</a:t>
            </a:r>
            <a:endParaRPr kumimoji="1" lang="zh-TW" altLang="en-US" dirty="0"/>
          </a:p>
          <a:p>
            <a:pPr marL="366713" lvl="1" indent="0">
              <a:buNone/>
            </a:pPr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BB475971-E863-1A4C-BE18-5AE84048CC20}"/>
              </a:ext>
            </a:extLst>
          </p:cNvPr>
          <p:cNvGrpSpPr/>
          <p:nvPr/>
        </p:nvGrpSpPr>
        <p:grpSpPr>
          <a:xfrm>
            <a:off x="1274284" y="3068960"/>
            <a:ext cx="5241932" cy="3600403"/>
            <a:chOff x="1274284" y="3068960"/>
            <a:chExt cx="5241932" cy="3600403"/>
          </a:xfrm>
        </p:grpSpPr>
        <p:pic>
          <p:nvPicPr>
            <p:cNvPr id="6" name="圖片 5" descr="一張含有 男人, 個人, 室內, 牆 的圖片&#10;&#10;自動產生的描述">
              <a:extLst>
                <a:ext uri="{FF2B5EF4-FFF2-40B4-BE49-F238E27FC236}">
                  <a16:creationId xmlns:a16="http://schemas.microsoft.com/office/drawing/2014/main" id="{BA16AD20-8E5D-E741-A832-F24654711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3068960"/>
              <a:ext cx="1152128" cy="1152128"/>
            </a:xfrm>
            <a:prstGeom prst="rect">
              <a:avLst/>
            </a:prstGeom>
          </p:spPr>
        </p:pic>
        <p:pic>
          <p:nvPicPr>
            <p:cNvPr id="9" name="圖片 8" descr="一張含有 個人, 牆, 室內, 男人 的圖片&#10;&#10;自動產生的描述">
              <a:extLst>
                <a:ext uri="{FF2B5EF4-FFF2-40B4-BE49-F238E27FC236}">
                  <a16:creationId xmlns:a16="http://schemas.microsoft.com/office/drawing/2014/main" id="{06210E83-CBA9-B242-B2F6-7C3A874DA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552" y="3068960"/>
              <a:ext cx="1152128" cy="1152128"/>
            </a:xfrm>
            <a:prstGeom prst="rect">
              <a:avLst/>
            </a:prstGeom>
          </p:spPr>
        </p:pic>
        <p:pic>
          <p:nvPicPr>
            <p:cNvPr id="11" name="圖片 10" descr="一張含有 男人, 樹, 個人, 室外 的圖片&#10;&#10;自動產生的描述">
              <a:extLst>
                <a:ext uri="{FF2B5EF4-FFF2-40B4-BE49-F238E27FC236}">
                  <a16:creationId xmlns:a16="http://schemas.microsoft.com/office/drawing/2014/main" id="{DE2EF41C-9B5B-3F41-B71C-C5FC65B9B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0820" y="3068960"/>
              <a:ext cx="1152128" cy="1152128"/>
            </a:xfrm>
            <a:prstGeom prst="rect">
              <a:avLst/>
            </a:prstGeom>
          </p:spPr>
        </p:pic>
        <p:pic>
          <p:nvPicPr>
            <p:cNvPr id="13" name="圖片 12" descr="一張含有 個人, 男人, 室內, 尋找 的圖片&#10;&#10;自動產生的描述">
              <a:extLst>
                <a:ext uri="{FF2B5EF4-FFF2-40B4-BE49-F238E27FC236}">
                  <a16:creationId xmlns:a16="http://schemas.microsoft.com/office/drawing/2014/main" id="{FA61AA3D-41BE-0542-BCBC-29AF1F23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088" y="3068960"/>
              <a:ext cx="1152128" cy="1152128"/>
            </a:xfrm>
            <a:prstGeom prst="rect">
              <a:avLst/>
            </a:prstGeom>
          </p:spPr>
        </p:pic>
        <p:pic>
          <p:nvPicPr>
            <p:cNvPr id="15" name="圖片 14" descr="一張含有 個人, 男人, 建築物, 室外 的圖片&#10;&#10;自動產生的描述">
              <a:extLst>
                <a:ext uri="{FF2B5EF4-FFF2-40B4-BE49-F238E27FC236}">
                  <a16:creationId xmlns:a16="http://schemas.microsoft.com/office/drawing/2014/main" id="{93B053BD-4AFF-164B-81FF-753F4B206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4293097"/>
              <a:ext cx="1152128" cy="1152128"/>
            </a:xfrm>
            <a:prstGeom prst="rect">
              <a:avLst/>
            </a:prstGeom>
          </p:spPr>
        </p:pic>
        <p:pic>
          <p:nvPicPr>
            <p:cNvPr id="17" name="圖片 16" descr="一張含有 個人, 男人, 建築物, 牆 的圖片&#10;&#10;自動產生的描述">
              <a:extLst>
                <a:ext uri="{FF2B5EF4-FFF2-40B4-BE49-F238E27FC236}">
                  <a16:creationId xmlns:a16="http://schemas.microsoft.com/office/drawing/2014/main" id="{9278D8CC-D632-2B43-A243-D8CF39C0F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416" y="4293097"/>
              <a:ext cx="1152128" cy="1152128"/>
            </a:xfrm>
            <a:prstGeom prst="rect">
              <a:avLst/>
            </a:prstGeom>
          </p:spPr>
        </p:pic>
        <p:pic>
          <p:nvPicPr>
            <p:cNvPr id="19" name="圖片 18" descr="一張含有 個人, 男人, 相片, 領帶 的圖片&#10;&#10;自動產生的描述">
              <a:extLst>
                <a:ext uri="{FF2B5EF4-FFF2-40B4-BE49-F238E27FC236}">
                  <a16:creationId xmlns:a16="http://schemas.microsoft.com/office/drawing/2014/main" id="{3F731EE9-4F66-2B46-8FBC-4695D026E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0548" y="4293097"/>
              <a:ext cx="1152128" cy="1152128"/>
            </a:xfrm>
            <a:prstGeom prst="rect">
              <a:avLst/>
            </a:prstGeom>
          </p:spPr>
        </p:pic>
        <p:pic>
          <p:nvPicPr>
            <p:cNvPr id="21" name="圖片 20" descr="一張含有 個人, 男人, 牆, 室內 的圖片&#10;&#10;自動產生的描述">
              <a:extLst>
                <a:ext uri="{FF2B5EF4-FFF2-40B4-BE49-F238E27FC236}">
                  <a16:creationId xmlns:a16="http://schemas.microsoft.com/office/drawing/2014/main" id="{1B3AEA89-8CF1-A944-AF54-00949DA18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680" y="4293097"/>
              <a:ext cx="1152128" cy="1152128"/>
            </a:xfrm>
            <a:prstGeom prst="rect">
              <a:avLst/>
            </a:prstGeom>
          </p:spPr>
        </p:pic>
        <p:pic>
          <p:nvPicPr>
            <p:cNvPr id="23" name="圖片 22" descr="一張含有 個人, 服飾, 笑臉, 假髮 的圖片&#10;&#10;自動產生的描述">
              <a:extLst>
                <a:ext uri="{FF2B5EF4-FFF2-40B4-BE49-F238E27FC236}">
                  <a16:creationId xmlns:a16="http://schemas.microsoft.com/office/drawing/2014/main" id="{D6913A54-0C12-264C-8FB7-EB99C81C3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5517234"/>
              <a:ext cx="1152129" cy="1152129"/>
            </a:xfrm>
            <a:prstGeom prst="rect">
              <a:avLst/>
            </a:prstGeom>
          </p:spPr>
        </p:pic>
        <p:pic>
          <p:nvPicPr>
            <p:cNvPr id="25" name="圖片 24" descr="一張含有 個人, 服飾, 領帶, 穿著 的圖片&#10;&#10;自動產生的描述">
              <a:extLst>
                <a:ext uri="{FF2B5EF4-FFF2-40B4-BE49-F238E27FC236}">
                  <a16:creationId xmlns:a16="http://schemas.microsoft.com/office/drawing/2014/main" id="{BC395E0B-DDFF-EC43-A574-7D3E651C7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416" y="5517234"/>
              <a:ext cx="1152128" cy="1152128"/>
            </a:xfrm>
            <a:prstGeom prst="rect">
              <a:avLst/>
            </a:prstGeom>
          </p:spPr>
        </p:pic>
        <p:pic>
          <p:nvPicPr>
            <p:cNvPr id="27" name="圖片 26" descr="一張含有 牆, 個人, 女性, 笑臉 的圖片&#10;&#10;自動產生的描述">
              <a:extLst>
                <a:ext uri="{FF2B5EF4-FFF2-40B4-BE49-F238E27FC236}">
                  <a16:creationId xmlns:a16="http://schemas.microsoft.com/office/drawing/2014/main" id="{4BED9878-4608-5142-AF35-1F55BD361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5936" y="5517234"/>
              <a:ext cx="1152128" cy="1152128"/>
            </a:xfrm>
            <a:prstGeom prst="rect">
              <a:avLst/>
            </a:prstGeom>
          </p:spPr>
        </p:pic>
        <p:pic>
          <p:nvPicPr>
            <p:cNvPr id="29" name="圖片 28" descr="一張含有 個人, 帽, 穿著, 服飾 的圖片&#10;&#10;自動產生的描述">
              <a:extLst>
                <a:ext uri="{FF2B5EF4-FFF2-40B4-BE49-F238E27FC236}">
                  <a16:creationId xmlns:a16="http://schemas.microsoft.com/office/drawing/2014/main" id="{9B3DF6A4-5DFA-FA47-BC9F-0A9D05872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680" y="5517232"/>
              <a:ext cx="1152130" cy="11521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17551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CASIA-WebFace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A4A74F2-6D26-0E4B-88CF-E1D3C7E51F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990038"/>
              </p:ext>
            </p:extLst>
          </p:nvPr>
        </p:nvGraphicFramePr>
        <p:xfrm>
          <a:off x="459716" y="2239228"/>
          <a:ext cx="8008544" cy="1985667"/>
        </p:xfrm>
        <a:graphic>
          <a:graphicData uri="http://schemas.openxmlformats.org/drawingml/2006/table">
            <a:tbl>
              <a:tblPr firstRow="1" firstCol="1" bandRow="1"/>
              <a:tblGrid>
                <a:gridCol w="1661224">
                  <a:extLst>
                    <a:ext uri="{9D8B030D-6E8A-4147-A177-3AD203B41FA5}">
                      <a16:colId xmlns:a16="http://schemas.microsoft.com/office/drawing/2014/main" val="3741762589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4276244425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3431903003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46145682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1061248061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1895009309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165948841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2552731927"/>
                    </a:ext>
                  </a:extLst>
                </a:gridCol>
              </a:tblGrid>
              <a:tr h="3210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Component</a:t>
                      </a:r>
                      <a:endParaRPr lang="zh-TW" sz="1800" b="1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Configuration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949079"/>
                  </a:ext>
                </a:extLst>
              </a:tr>
              <a:tr h="49096">
                <a:tc gridSpan="8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869102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Alignment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278824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Fusion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661533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Re-rank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985138"/>
                  </a:ext>
                </a:extLst>
              </a:tr>
              <a:tr h="50400">
                <a:tc gridSpan="8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2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2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979851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Mean Acc. (%)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84.47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85.50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86.48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82.97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84.67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0000"/>
                          </a:solidFill>
                        </a:rPr>
                        <a:t>86.75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86.14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779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47650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1482445"/>
          </a:xfrm>
        </p:spPr>
        <p:txBody>
          <a:bodyPr/>
          <a:lstStyle/>
          <a:p>
            <a:r>
              <a:rPr lang="en-US" altLang="zh-TW" dirty="0"/>
              <a:t>FG-NET</a:t>
            </a:r>
          </a:p>
          <a:p>
            <a:pPr lvl="1"/>
            <a:r>
              <a:rPr lang="en-US" altLang="zh-TW" dirty="0"/>
              <a:t>82 identities, 1,002 images, cross-age, 0 to 69 years old</a:t>
            </a:r>
          </a:p>
          <a:p>
            <a:pPr lvl="1"/>
            <a:r>
              <a:rPr lang="en-US" altLang="zh-TW" dirty="0"/>
              <a:t>Leave-one-out strategy 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(1/2)  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6E95CE8-DD31-6E4C-BA33-3F5D6053E3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5"/>
          <a:stretch/>
        </p:blipFill>
        <p:spPr>
          <a:xfrm>
            <a:off x="566093" y="4359482"/>
            <a:ext cx="7272039" cy="238263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4D325C4D-6D27-8549-97EE-B5A17F13A3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3" b="2715"/>
          <a:stretch/>
        </p:blipFill>
        <p:spPr>
          <a:xfrm>
            <a:off x="1187624" y="2380712"/>
            <a:ext cx="5832648" cy="194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40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FG-NET</a:t>
            </a:r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AF671750-4B87-0E41-B8BF-64FB0BFB1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79078"/>
              </p:ext>
            </p:extLst>
          </p:nvPr>
        </p:nvGraphicFramePr>
        <p:xfrm>
          <a:off x="394433" y="4221088"/>
          <a:ext cx="3096344" cy="2199039"/>
        </p:xfrm>
        <a:graphic>
          <a:graphicData uri="http://schemas.openxmlformats.org/drawingml/2006/table">
            <a:tbl>
              <a:tblPr firstRow="1" firstCol="1" bandRow="1"/>
              <a:tblGrid>
                <a:gridCol w="1210181">
                  <a:extLst>
                    <a:ext uri="{9D8B030D-6E8A-4147-A177-3AD203B41FA5}">
                      <a16:colId xmlns:a16="http://schemas.microsoft.com/office/drawing/2014/main" val="3741762589"/>
                    </a:ext>
                  </a:extLst>
                </a:gridCol>
                <a:gridCol w="1886163">
                  <a:extLst>
                    <a:ext uri="{9D8B030D-6E8A-4147-A177-3AD203B41FA5}">
                      <a16:colId xmlns:a16="http://schemas.microsoft.com/office/drawing/2014/main" val="4276244425"/>
                    </a:ext>
                  </a:extLst>
                </a:gridCol>
              </a:tblGrid>
              <a:tr h="3210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Method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Rank-1 Acc. (%)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949079"/>
                  </a:ext>
                </a:extLst>
              </a:tr>
              <a:tr h="49096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869102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HFA 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69.0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278824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MEFA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76.2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661533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CAN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86.5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985138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LF-CNNs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88.1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6986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979851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Ours</a:t>
                      </a:r>
                      <a:endParaRPr lang="zh-TW" sz="2000" b="1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87.92</a:t>
                      </a:r>
                      <a:endParaRPr lang="zh-TW" sz="2000" b="1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779938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B7D5D3C-8F04-1642-A90B-3A1D228E78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977963"/>
              </p:ext>
            </p:extLst>
          </p:nvPr>
        </p:nvGraphicFramePr>
        <p:xfrm>
          <a:off x="394433" y="1998981"/>
          <a:ext cx="8173644" cy="1985667"/>
        </p:xfrm>
        <a:graphic>
          <a:graphicData uri="http://schemas.openxmlformats.org/drawingml/2006/table">
            <a:tbl>
              <a:tblPr firstRow="1" firstCol="1" bandRow="1"/>
              <a:tblGrid>
                <a:gridCol w="1826324">
                  <a:extLst>
                    <a:ext uri="{9D8B030D-6E8A-4147-A177-3AD203B41FA5}">
                      <a16:colId xmlns:a16="http://schemas.microsoft.com/office/drawing/2014/main" val="3741762589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4276244425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3431903003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46145682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1061248061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1895009309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165948841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2552731927"/>
                    </a:ext>
                  </a:extLst>
                </a:gridCol>
              </a:tblGrid>
              <a:tr h="3210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Component</a:t>
                      </a:r>
                      <a:endParaRPr lang="zh-TW" sz="1800" b="1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Configuration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949079"/>
                  </a:ext>
                </a:extLst>
              </a:tr>
              <a:tr h="49096">
                <a:tc gridSpan="8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869102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Alignment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278824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Fusion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661533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Re-rank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985138"/>
                  </a:ext>
                </a:extLst>
              </a:tr>
              <a:tr h="50400">
                <a:tc gridSpan="8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2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2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979851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Rank-1 Acc. (%)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86.62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87.22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83.43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87.32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0000"/>
                          </a:solidFill>
                        </a:rPr>
                        <a:t>87.92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83.63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84.53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779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8093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1266421"/>
          </a:xfrm>
        </p:spPr>
        <p:txBody>
          <a:bodyPr/>
          <a:lstStyle/>
          <a:p>
            <a:r>
              <a:rPr lang="en-US" altLang="zh-TW" dirty="0"/>
              <a:t>CACD (Cross-Age Reference Coding for Age-Invariant Face Recognition and Retrieval)</a:t>
            </a:r>
          </a:p>
          <a:p>
            <a:pPr lvl="1"/>
            <a:r>
              <a:rPr lang="en-US" altLang="zh-TW" dirty="0"/>
              <a:t>contains more than 160,000 images of 2,000 celebrities with age ranging from 16 to 62</a:t>
            </a:r>
          </a:p>
          <a:p>
            <a:pPr lvl="1"/>
            <a:r>
              <a:rPr lang="en-US" altLang="zh-TW" dirty="0"/>
              <a:t>face retrieval with three different subsets, 2004-2006, 2007-2009, 2010-2012images taken in 2013 are used as query</a:t>
            </a:r>
          </a:p>
          <a:p>
            <a:pPr lvl="1"/>
            <a:r>
              <a:rPr lang="en-US" altLang="zh-TW" dirty="0"/>
              <a:t>Two measurements: mAP / Precision@1(Rank-1 accuracy) 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(2/2) 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DFF1736-CB99-0345-B001-AB3F5AE93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3971519"/>
            <a:ext cx="4710985" cy="285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15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1266421"/>
          </a:xfrm>
        </p:spPr>
        <p:txBody>
          <a:bodyPr/>
          <a:lstStyle/>
          <a:p>
            <a:r>
              <a:rPr lang="en-US" altLang="zh-TW" dirty="0"/>
              <a:t>CACD </a:t>
            </a:r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(2/2)  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EFA666E-2E52-1E41-ABBB-3C10CAAF19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681149"/>
              </p:ext>
            </p:extLst>
          </p:nvPr>
        </p:nvGraphicFramePr>
        <p:xfrm>
          <a:off x="4355976" y="2177038"/>
          <a:ext cx="4248470" cy="2437970"/>
        </p:xfrm>
        <a:graphic>
          <a:graphicData uri="http://schemas.openxmlformats.org/drawingml/2006/table">
            <a:tbl>
              <a:tblPr firstRow="1" firstCol="1" bandRow="1"/>
              <a:tblGrid>
                <a:gridCol w="1584176">
                  <a:extLst>
                    <a:ext uri="{9D8B030D-6E8A-4147-A177-3AD203B41FA5}">
                      <a16:colId xmlns:a16="http://schemas.microsoft.com/office/drawing/2014/main" val="4291806053"/>
                    </a:ext>
                  </a:extLst>
                </a:gridCol>
                <a:gridCol w="888098">
                  <a:extLst>
                    <a:ext uri="{9D8B030D-6E8A-4147-A177-3AD203B41FA5}">
                      <a16:colId xmlns:a16="http://schemas.microsoft.com/office/drawing/2014/main" val="3525291756"/>
                    </a:ext>
                  </a:extLst>
                </a:gridCol>
                <a:gridCol w="888098">
                  <a:extLst>
                    <a:ext uri="{9D8B030D-6E8A-4147-A177-3AD203B41FA5}">
                      <a16:colId xmlns:a16="http://schemas.microsoft.com/office/drawing/2014/main" val="1554119168"/>
                    </a:ext>
                  </a:extLst>
                </a:gridCol>
                <a:gridCol w="888098">
                  <a:extLst>
                    <a:ext uri="{9D8B030D-6E8A-4147-A177-3AD203B41FA5}">
                      <a16:colId xmlns:a16="http://schemas.microsoft.com/office/drawing/2014/main" val="1566076469"/>
                    </a:ext>
                  </a:extLst>
                </a:gridCol>
              </a:tblGrid>
              <a:tr h="445961">
                <a:tc rowSpan="2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Methods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Rank-1 accuracy (%)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18129"/>
                  </a:ext>
                </a:extLst>
              </a:tr>
              <a:tr h="44596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04-06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07-09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10-12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42628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678628"/>
                  </a:ext>
                </a:extLst>
              </a:tr>
              <a:tr h="363196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LBP (2013)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78.0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80.3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85.5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6016326"/>
                  </a:ext>
                </a:extLst>
              </a:tr>
              <a:tr h="363196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CARC (2014)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88.8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88.5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92.2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1048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212160"/>
                  </a:ext>
                </a:extLst>
              </a:tr>
              <a:tr h="363600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Ours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82.6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85.1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86.4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882033"/>
                  </a:ext>
                </a:extLst>
              </a:tr>
              <a:tr h="363600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Ours + Re-rank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85.7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86.9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88.2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0863451"/>
                  </a:ext>
                </a:extLst>
              </a:tr>
            </a:tbl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4210F2E5-6365-D343-964A-497B296D5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73" y="1687595"/>
            <a:ext cx="4185301" cy="508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292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0F119A-2181-144D-A43B-B7B77B398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36170110-FBA1-F246-BE51-C3B80AFD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Conclusions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28636732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en-US" altLang="zh-TW" i="1" dirty="0"/>
              <a:t>Thank you for your attention</a:t>
            </a:r>
            <a:endParaRPr lang="zh-TW" altLang="en-US" i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endParaRPr kumimoji="1" lang="en-US" altLang="zh-TW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E9AB963C-6E62-384B-9D7A-66A1EB72A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16417820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FE8637"/>
              </a:buClr>
            </a:pPr>
            <a:r>
              <a:rPr kumimoji="1" lang="en" altLang="zh-TW" dirty="0">
                <a:solidFill>
                  <a:srgbClr val="7598D9">
                    <a:lumMod val="75000"/>
                  </a:srgbClr>
                </a:solidFill>
              </a:rPr>
              <a:t>Super-Resolution</a:t>
            </a:r>
          </a:p>
          <a:p>
            <a:pPr lvl="1">
              <a:buClr>
                <a:srgbClr val="FE8637"/>
              </a:buClr>
            </a:pPr>
            <a:r>
              <a:rPr lang="en-US" altLang="zh-TW" dirty="0">
                <a:hlinkClick r:id="rId2"/>
              </a:rPr>
              <a:t>WDSR</a:t>
            </a:r>
            <a:r>
              <a:rPr lang="en-US" altLang="zh-TW" dirty="0"/>
              <a:t> (</a:t>
            </a:r>
            <a:r>
              <a:rPr lang="en" altLang="zh-TW" dirty="0"/>
              <a:t>Wide Activation for Efficient and Accurate Image Super-Resolution, </a:t>
            </a:r>
            <a:r>
              <a:rPr lang="en-US" altLang="zh-TW" dirty="0"/>
              <a:t>CVPR Workshop 2018)</a:t>
            </a:r>
          </a:p>
          <a:p>
            <a:pPr marL="366713" lvl="1" indent="0">
              <a:buClr>
                <a:srgbClr val="FE8637"/>
              </a:buClr>
              <a:buNone/>
            </a:pPr>
            <a:endParaRPr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BB11DD5C-BDE6-AA49-A8C3-D33FDF91C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2013416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Face verification Confusion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= 1 for </a:t>
                </a:r>
                <a:r>
                  <a:rPr kumimoji="1" lang="en" altLang="zh-TW" dirty="0"/>
                  <a:t>authorized user, </a:t>
                </a:r>
                <a:r>
                  <a:rPr lang="en-US" altLang="zh-TW" dirty="0"/>
                  <a:t>0</a:t>
                </a:r>
                <a:r>
                  <a:rPr kumimoji="1" lang="en" altLang="zh-TW" dirty="0"/>
                  <a:t> for intruder</a:t>
                </a:r>
                <a:endParaRPr lang="en-US" altLang="zh-TW" dirty="0"/>
              </a:p>
              <a:p>
                <a:pPr lvl="1"/>
                <a:r>
                  <a:rPr lang="en-US" altLang="zh-TW" dirty="0"/>
                  <a:t>Face Verification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kumimoji="1" lang="en-US" altLang="zh-TW" dirty="0">
                    <a:solidFill>
                      <a:srgbClr val="FF0000"/>
                    </a:solidFill>
                  </a:rPr>
                  <a:t>False Accept</a:t>
                </a:r>
                <a:r>
                  <a:rPr kumimoji="1" lang="en-US" altLang="zh-TW" dirty="0"/>
                  <a:t> means </a:t>
                </a:r>
                <a:r>
                  <a:rPr kumimoji="1" lang="en" altLang="zh-TW" dirty="0"/>
                  <a:t>system will incorrectly accept an access attempt by an unauthorized user</a:t>
                </a:r>
                <a:r>
                  <a:rPr kumimoji="1" lang="en-US" altLang="zh-TW" dirty="0"/>
                  <a:t>.</a:t>
                </a:r>
              </a:p>
              <a:p>
                <a:pPr lvl="1"/>
                <a:r>
                  <a:rPr lang="en-US" altLang="zh-TW" dirty="0">
                    <a:solidFill>
                      <a:srgbClr val="FF0000"/>
                    </a:solidFill>
                  </a:rPr>
                  <a:t>False Reject</a:t>
                </a:r>
                <a:r>
                  <a:rPr lang="en-US" altLang="zh-TW" dirty="0"/>
                  <a:t> means </a:t>
                </a:r>
                <a:r>
                  <a:rPr lang="en" altLang="zh-TW" dirty="0"/>
                  <a:t>failing to recognize an authorized person and rejects that person as an intruder.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7761" t="-3333" b="-49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64" t="-52137" r="-425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208450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7920880" cy="906381"/>
          </a:xfrm>
        </p:spPr>
        <p:txBody>
          <a:bodyPr/>
          <a:lstStyle/>
          <a:p>
            <a:r>
              <a:rPr kumimoji="1" lang="en-US" altLang="zh-TW" dirty="0"/>
              <a:t>Performance of face recognition on </a:t>
            </a:r>
            <a:r>
              <a:rPr lang="en-US" altLang="zh-TW" dirty="0"/>
              <a:t>CASIA-FaceV5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653597"/>
              </p:ext>
            </p:extLst>
          </p:nvPr>
        </p:nvGraphicFramePr>
        <p:xfrm>
          <a:off x="321568" y="1818231"/>
          <a:ext cx="8208916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78024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1296143">
                  <a:extLst>
                    <a:ext uri="{9D8B030D-6E8A-4147-A177-3AD203B41FA5}">
                      <a16:colId xmlns:a16="http://schemas.microsoft.com/office/drawing/2014/main" val="3772760557"/>
                    </a:ext>
                  </a:extLst>
                </a:gridCol>
                <a:gridCol w="1654229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Mean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Ori.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100%-EER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27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55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98.8 (494/500)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65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105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99.0 (495/500)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22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32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99.6 (498/500)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48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99.6 (498/500)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43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76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98.6 (493/500)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87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145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99.2 (496/500)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50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71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99.8</a:t>
                      </a:r>
                      <a:r>
                        <a:rPr lang="en-US" altLang="zh-TW" sz="1800" b="0" dirty="0">
                          <a:latin typeface="+mn-lt"/>
                        </a:rPr>
                        <a:t> (499/500)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041727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151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99.8 (499/500)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2286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89940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(w/ mean, both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A7189FF-FD80-084A-9F81-61611386473D}"/>
              </a:ext>
            </a:extLst>
          </p:cNvPr>
          <p:cNvSpPr txBox="1"/>
          <p:nvPr/>
        </p:nvSpPr>
        <p:spPr>
          <a:xfrm>
            <a:off x="280143" y="443711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</a:t>
            </a:r>
            <a:r>
              <a:rPr lang="en-US" altLang="zh-TW" dirty="0"/>
              <a:t>003_4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EB77954-F739-9648-9CD6-FE37D7899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140968"/>
            <a:ext cx="1054100" cy="1219200"/>
          </a:xfrm>
          <a:prstGeom prst="rect">
            <a:avLst/>
          </a:prstGeom>
        </p:spPr>
      </p:pic>
      <p:grpSp>
        <p:nvGrpSpPr>
          <p:cNvPr id="49" name="群組 48">
            <a:extLst>
              <a:ext uri="{FF2B5EF4-FFF2-40B4-BE49-F238E27FC236}">
                <a16:creationId xmlns:a16="http://schemas.microsoft.com/office/drawing/2014/main" id="{B99DDCB4-8D54-E646-A298-1C45C79F7BE8}"/>
              </a:ext>
            </a:extLst>
          </p:cNvPr>
          <p:cNvGrpSpPr/>
          <p:nvPr/>
        </p:nvGrpSpPr>
        <p:grpSpPr>
          <a:xfrm>
            <a:off x="2442567" y="1491783"/>
            <a:ext cx="4136046" cy="1065088"/>
            <a:chOff x="2442567" y="1491783"/>
            <a:chExt cx="4136046" cy="1065088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73780C1-4607-4C47-A391-665DBF7FA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42567" y="1492155"/>
              <a:ext cx="810748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D67415D0-558D-BC40-885B-32BC6D850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8408" y="1492155"/>
              <a:ext cx="822342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D80A4A83-2520-1C41-8BB7-F362FA9CB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0" y="1492155"/>
              <a:ext cx="851772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D010A7D2-98CD-9644-B75C-3340CBA45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85625" y="1491783"/>
              <a:ext cx="892988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3E5894CA-7328-D947-9043-F427F8AD803B}"/>
              </a:ext>
            </a:extLst>
          </p:cNvPr>
          <p:cNvSpPr txBox="1"/>
          <p:nvPr/>
        </p:nvSpPr>
        <p:spPr>
          <a:xfrm>
            <a:off x="6712632" y="173175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Closest (#152)</a:t>
            </a:r>
          </a:p>
          <a:p>
            <a:r>
              <a:rPr lang="en-US" altLang="zh-TW" dirty="0"/>
              <a:t>Similarity: 0.698157</a:t>
            </a:r>
            <a:endParaRPr kumimoji="1" lang="zh-TW" altLang="en-US" dirty="0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7BEDA593-F145-5C46-B0CB-BEA04543A2EC}"/>
              </a:ext>
            </a:extLst>
          </p:cNvPr>
          <p:cNvGrpSpPr/>
          <p:nvPr/>
        </p:nvGrpSpPr>
        <p:grpSpPr>
          <a:xfrm>
            <a:off x="2442568" y="2583123"/>
            <a:ext cx="4119967" cy="984480"/>
            <a:chOff x="2442568" y="2583123"/>
            <a:chExt cx="4119967" cy="984480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75409A47-3B4D-8245-A0F8-8DAE877F4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42568" y="2583123"/>
              <a:ext cx="810748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05D32B64-19C4-D54B-8076-A6C88A8AC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98408" y="2583123"/>
              <a:ext cx="812242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89DD952B-DA26-4C42-A080-E12B10145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72000" y="2583123"/>
              <a:ext cx="836197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BB6ECAC9-6022-8140-9573-914BD45F5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51787" y="2583123"/>
              <a:ext cx="810748" cy="98448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D22B5E3-727A-B94D-B427-05BD9B7246EE}"/>
              </a:ext>
            </a:extLst>
          </p:cNvPr>
          <p:cNvSpPr txBox="1"/>
          <p:nvPr/>
        </p:nvSpPr>
        <p:spPr>
          <a:xfrm>
            <a:off x="6712631" y="2818537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</a:t>
            </a:r>
            <a:r>
              <a:rPr kumimoji="1" lang="en-US" altLang="zh-TW" baseline="30000" dirty="0"/>
              <a:t>nd</a:t>
            </a:r>
            <a:r>
              <a:rPr kumimoji="1" lang="en-US" altLang="zh-TW" dirty="0"/>
              <a:t> Closest (#</a:t>
            </a:r>
            <a:r>
              <a:rPr lang="en-US" altLang="zh-TW" dirty="0"/>
              <a:t>331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0.673734</a:t>
            </a:r>
            <a:endParaRPr kumimoji="1" lang="zh-TW" altLang="en-US" dirty="0"/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C34F63BB-0F17-6F4D-934A-1DB26750600B}"/>
              </a:ext>
            </a:extLst>
          </p:cNvPr>
          <p:cNvGrpSpPr/>
          <p:nvPr/>
        </p:nvGrpSpPr>
        <p:grpSpPr>
          <a:xfrm>
            <a:off x="2363539" y="3562057"/>
            <a:ext cx="4226412" cy="1083268"/>
            <a:chOff x="2363539" y="3562057"/>
            <a:chExt cx="4226412" cy="1083268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054864AF-911A-A745-B97D-EB5F38DA1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63539" y="3580609"/>
              <a:ext cx="889093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9B38C186-6AF5-0048-B8AA-53F62F215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498408" y="3562057"/>
              <a:ext cx="805247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A6CFB6BD-B541-BA46-BA03-F1291D742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78237" y="3575996"/>
              <a:ext cx="877513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1603FF67-46B1-3544-A0A6-A05359E1C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684942" y="3575996"/>
              <a:ext cx="905009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A94DEB86-CAE6-EF4E-8731-860D7D0F1FCC}"/>
              </a:ext>
            </a:extLst>
          </p:cNvPr>
          <p:cNvSpPr txBox="1"/>
          <p:nvPr/>
        </p:nvSpPr>
        <p:spPr>
          <a:xfrm>
            <a:off x="6712630" y="387236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3</a:t>
            </a:r>
            <a:r>
              <a:rPr kumimoji="1" lang="en-US" altLang="zh-TW" baseline="30000" dirty="0"/>
              <a:t>rd</a:t>
            </a:r>
            <a:r>
              <a:rPr kumimoji="1" lang="en-US" altLang="zh-TW" dirty="0"/>
              <a:t> Closest (#</a:t>
            </a:r>
            <a:r>
              <a:rPr lang="en-US" altLang="zh-TW" dirty="0"/>
              <a:t>463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0.669009</a:t>
            </a:r>
            <a:endParaRPr kumimoji="1" lang="zh-TW" altLang="en-US" dirty="0"/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7245CA6A-13A5-1141-8D7B-6DE4BFE497ED}"/>
              </a:ext>
            </a:extLst>
          </p:cNvPr>
          <p:cNvGrpSpPr/>
          <p:nvPr/>
        </p:nvGrpSpPr>
        <p:grpSpPr>
          <a:xfrm>
            <a:off x="2398614" y="4675970"/>
            <a:ext cx="4153953" cy="1062635"/>
            <a:chOff x="2398614" y="4675970"/>
            <a:chExt cx="4153953" cy="1062635"/>
          </a:xfrm>
        </p:grpSpPr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14E8A9D0-8ECD-CB48-AC8B-8347B65AA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8614" y="4704816"/>
              <a:ext cx="843090" cy="103378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8FF329A0-B205-8F44-A65C-D311AFF3A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67560" y="4689659"/>
              <a:ext cx="843090" cy="1038332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D7AAA927-AAE2-2B4B-ABE2-8AB258260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561900" y="4697304"/>
              <a:ext cx="903733" cy="1038332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E512E3B5-E126-5448-ACE9-7372C85F8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704790" y="4675970"/>
              <a:ext cx="847777" cy="103082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F63FA4BC-9C71-C246-B85B-97FC1FD5DEFF}"/>
              </a:ext>
            </a:extLst>
          </p:cNvPr>
          <p:cNvSpPr txBox="1"/>
          <p:nvPr/>
        </p:nvSpPr>
        <p:spPr>
          <a:xfrm>
            <a:off x="6712629" y="5000212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</a:t>
            </a:r>
            <a:r>
              <a:rPr lang="en-US" altLang="zh-TW" baseline="30000" dirty="0"/>
              <a:t>th</a:t>
            </a:r>
            <a:r>
              <a:rPr lang="en-US" altLang="zh-TW" dirty="0"/>
              <a:t> </a:t>
            </a:r>
            <a:r>
              <a:rPr kumimoji="1" lang="en-US" altLang="zh-TW" dirty="0"/>
              <a:t>Closest (#</a:t>
            </a:r>
            <a:r>
              <a:rPr lang="en-US" altLang="zh-TW" dirty="0"/>
              <a:t>157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0.667395</a:t>
            </a:r>
            <a:endParaRPr kumimoji="1" lang="zh-TW" altLang="en-US" dirty="0"/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C30C81FF-236A-304F-85EB-247DEF94D154}"/>
              </a:ext>
            </a:extLst>
          </p:cNvPr>
          <p:cNvGrpSpPr/>
          <p:nvPr/>
        </p:nvGrpSpPr>
        <p:grpSpPr>
          <a:xfrm>
            <a:off x="2398614" y="5792228"/>
            <a:ext cx="4153953" cy="1046300"/>
            <a:chOff x="2398614" y="5792228"/>
            <a:chExt cx="4153953" cy="1046300"/>
          </a:xfrm>
        </p:grpSpPr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F83FEDF3-5FB8-B346-94DB-BD6C87DF2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398614" y="5798885"/>
              <a:ext cx="806254" cy="1039643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B4725954-B75E-EC4A-9CA3-DCED569A9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498408" y="5799468"/>
              <a:ext cx="776229" cy="1038332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E90C6CC8-C5C1-AF45-8331-D38F664EC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601943" y="5792228"/>
              <a:ext cx="835552" cy="1033996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30859572-F989-1540-B7C2-9FE12E6AA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743325" y="5792228"/>
              <a:ext cx="809242" cy="103082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</p:grp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89671712-D65C-6E41-9D51-F45954A95DDA}"/>
              </a:ext>
            </a:extLst>
          </p:cNvPr>
          <p:cNvSpPr txBox="1"/>
          <p:nvPr/>
        </p:nvSpPr>
        <p:spPr>
          <a:xfrm>
            <a:off x="6729433" y="6015250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</a:t>
            </a:r>
            <a:r>
              <a:rPr lang="en-US" altLang="zh-TW" baseline="30000" dirty="0"/>
              <a:t>th</a:t>
            </a:r>
            <a:r>
              <a:rPr lang="en-US" altLang="zh-TW" dirty="0"/>
              <a:t>  </a:t>
            </a:r>
            <a:r>
              <a:rPr kumimoji="1" lang="en-US" altLang="zh-TW" dirty="0"/>
              <a:t>Closest GT)</a:t>
            </a:r>
          </a:p>
          <a:p>
            <a:r>
              <a:rPr lang="en-US" altLang="zh-TW" dirty="0"/>
              <a:t>Similarity: 0.659691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10870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(w/o mean)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A7189FF-FD80-084A-9F81-61611386473D}"/>
              </a:ext>
            </a:extLst>
          </p:cNvPr>
          <p:cNvSpPr txBox="1"/>
          <p:nvPr/>
        </p:nvSpPr>
        <p:spPr>
          <a:xfrm>
            <a:off x="262456" y="2757139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(#118_2)</a:t>
            </a:r>
            <a:endParaRPr kumimoji="1" lang="zh-TW" altLang="en-US" dirty="0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C659C51E-D64F-3748-9138-660F812F7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1623493"/>
            <a:ext cx="888426" cy="1125340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A9E000B0-A232-D040-9664-F924C583F11B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(#419_0)</a:t>
            </a:r>
            <a:endParaRPr kumimoji="1"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8696EC8-7D7F-A040-A47C-9DC3118FB4F6}"/>
              </a:ext>
            </a:extLst>
          </p:cNvPr>
          <p:cNvSpPr txBox="1"/>
          <p:nvPr/>
        </p:nvSpPr>
        <p:spPr>
          <a:xfrm>
            <a:off x="3428857" y="2751505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(#115_3)</a:t>
            </a:r>
            <a:endParaRPr kumimoji="1" lang="zh-TW" altLang="en-US" dirty="0"/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DB44880D-8B2E-9749-971D-D7AC60979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6" y="1626165"/>
            <a:ext cx="868775" cy="11169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67" name="文字方塊 66">
            <a:extLst>
              <a:ext uri="{FF2B5EF4-FFF2-40B4-BE49-F238E27FC236}">
                <a16:creationId xmlns:a16="http://schemas.microsoft.com/office/drawing/2014/main" id="{27F45EC5-078D-D849-92F1-B55263F5989A}"/>
              </a:ext>
            </a:extLst>
          </p:cNvPr>
          <p:cNvSpPr txBox="1"/>
          <p:nvPr/>
        </p:nvSpPr>
        <p:spPr>
          <a:xfrm>
            <a:off x="4725001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(#118_1)</a:t>
            </a:r>
            <a:endParaRPr kumimoji="1" lang="zh-TW" altLang="en-US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DD66E1A6-14F7-614E-A74D-0423D66C5573}"/>
              </a:ext>
            </a:extLst>
          </p:cNvPr>
          <p:cNvSpPr txBox="1"/>
          <p:nvPr/>
        </p:nvSpPr>
        <p:spPr>
          <a:xfrm>
            <a:off x="7221352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(#118_4)</a:t>
            </a:r>
            <a:endParaRPr kumimoji="1" lang="zh-TW" altLang="en-US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8D64BE2B-2720-3642-BB00-FE76F21AF231}"/>
              </a:ext>
            </a:extLst>
          </p:cNvPr>
          <p:cNvSpPr txBox="1"/>
          <p:nvPr/>
        </p:nvSpPr>
        <p:spPr>
          <a:xfrm>
            <a:off x="5958121" y="2759812"/>
            <a:ext cx="1072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(#320_4)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27F148B-06AB-FD48-8DE4-90DADE435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850" y="1612708"/>
            <a:ext cx="897259" cy="111699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6A4A6CA-E57E-584C-B337-8A622BD3D8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51237" y="1638000"/>
            <a:ext cx="928760" cy="111699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EEF2721-16B8-8F4D-8890-54788710C6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7287" y="1638000"/>
            <a:ext cx="852713" cy="111913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E910F51-D683-714E-BC77-4FC42A25F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8774" y="1612708"/>
            <a:ext cx="856364" cy="111699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6BDD4E8-D4AA-F14E-AA3A-38CC64073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79" y="3391249"/>
            <a:ext cx="888426" cy="1110533"/>
          </a:xfrm>
          <a:prstGeom prst="rect">
            <a:avLst/>
          </a:prstGeom>
        </p:spPr>
      </p:pic>
      <p:sp>
        <p:nvSpPr>
          <p:cNvPr id="70" name="文字方塊 69">
            <a:extLst>
              <a:ext uri="{FF2B5EF4-FFF2-40B4-BE49-F238E27FC236}">
                <a16:creationId xmlns:a16="http://schemas.microsoft.com/office/drawing/2014/main" id="{DD9E9959-3B6A-2344-9C88-62D6BBC28E0D}"/>
              </a:ext>
            </a:extLst>
          </p:cNvPr>
          <p:cNvSpPr txBox="1"/>
          <p:nvPr/>
        </p:nvSpPr>
        <p:spPr>
          <a:xfrm>
            <a:off x="287291" y="453479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	0)</a:t>
            </a:r>
            <a:endParaRPr kumimoji="1"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27C7D34-7E04-7E4B-B2F8-A7BA4071B0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1743" y="3391248"/>
            <a:ext cx="959101" cy="11105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1" name="文字方塊 70">
            <a:extLst>
              <a:ext uri="{FF2B5EF4-FFF2-40B4-BE49-F238E27FC236}">
                <a16:creationId xmlns:a16="http://schemas.microsoft.com/office/drawing/2014/main" id="{8BA19B7A-52E5-8E4B-84CA-2B55BA895FA4}"/>
              </a:ext>
            </a:extLst>
          </p:cNvPr>
          <p:cNvSpPr txBox="1"/>
          <p:nvPr/>
        </p:nvSpPr>
        <p:spPr>
          <a:xfrm>
            <a:off x="2088592" y="453479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(#182_1)</a:t>
            </a:r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04310EC-D68B-8C4E-B7ED-7C1F5DBFC6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81299" y="3391247"/>
            <a:ext cx="887108" cy="11105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2" name="文字方塊 71">
            <a:extLst>
              <a:ext uri="{FF2B5EF4-FFF2-40B4-BE49-F238E27FC236}">
                <a16:creationId xmlns:a16="http://schemas.microsoft.com/office/drawing/2014/main" id="{03219D6F-0F42-2345-B988-B5102CE40CB7}"/>
              </a:ext>
            </a:extLst>
          </p:cNvPr>
          <p:cNvSpPr txBox="1"/>
          <p:nvPr/>
        </p:nvSpPr>
        <p:spPr>
          <a:xfrm>
            <a:off x="3460942" y="452966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(#295_2)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D7729C0-3121-DE43-8C99-86B1A189FE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78863" y="3397447"/>
            <a:ext cx="936282" cy="1104333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3" name="文字方塊 72">
            <a:extLst>
              <a:ext uri="{FF2B5EF4-FFF2-40B4-BE49-F238E27FC236}">
                <a16:creationId xmlns:a16="http://schemas.microsoft.com/office/drawing/2014/main" id="{F3981F96-5BE8-0448-A376-0C5F4991004E}"/>
              </a:ext>
            </a:extLst>
          </p:cNvPr>
          <p:cNvSpPr txBox="1"/>
          <p:nvPr/>
        </p:nvSpPr>
        <p:spPr>
          <a:xfrm>
            <a:off x="4744302" y="450178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(#262_2)</a:t>
            </a: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B0AFE94-A2AB-0A43-B692-2CBCCE28CF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18133" y="3391246"/>
            <a:ext cx="899827" cy="11043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4" name="文字方塊 73">
            <a:extLst>
              <a:ext uri="{FF2B5EF4-FFF2-40B4-BE49-F238E27FC236}">
                <a16:creationId xmlns:a16="http://schemas.microsoft.com/office/drawing/2014/main" id="{88DB43A9-4475-A14D-A6B5-65D1774F8DFC}"/>
              </a:ext>
            </a:extLst>
          </p:cNvPr>
          <p:cNvSpPr txBox="1"/>
          <p:nvPr/>
        </p:nvSpPr>
        <p:spPr>
          <a:xfrm>
            <a:off x="6065345" y="452966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(#244_1)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7D1AA08-FF9F-9C48-A219-4DB86485FF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3328" y="3391246"/>
            <a:ext cx="957088" cy="1104332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5" name="文字方塊 74">
            <a:extLst>
              <a:ext uri="{FF2B5EF4-FFF2-40B4-BE49-F238E27FC236}">
                <a16:creationId xmlns:a16="http://schemas.microsoft.com/office/drawing/2014/main" id="{57FE376F-B57C-0944-B9BD-048368BB9E44}"/>
              </a:ext>
            </a:extLst>
          </p:cNvPr>
          <p:cNvSpPr txBox="1"/>
          <p:nvPr/>
        </p:nvSpPr>
        <p:spPr>
          <a:xfrm>
            <a:off x="7359171" y="450178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(#262_1)</a:t>
            </a:r>
            <a:endParaRPr kumimoji="1"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DCE815D2-38D8-BA4B-A1CA-D9BC2DF1F38B}"/>
              </a:ext>
            </a:extLst>
          </p:cNvPr>
          <p:cNvSpPr txBox="1"/>
          <p:nvPr/>
        </p:nvSpPr>
        <p:spPr>
          <a:xfrm>
            <a:off x="254827" y="612406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BDAE495-7E99-4440-BDCB-63BD0D76C8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5779" y="5061812"/>
            <a:ext cx="888426" cy="1062249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F6069C60-CC70-884C-B1B2-6A3CD79B736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71668" y="5061812"/>
            <a:ext cx="888425" cy="108585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7" name="文字方塊 76">
            <a:extLst>
              <a:ext uri="{FF2B5EF4-FFF2-40B4-BE49-F238E27FC236}">
                <a16:creationId xmlns:a16="http://schemas.microsoft.com/office/drawing/2014/main" id="{1AC0CD93-8BA0-8E43-A3D4-4146DF9E9F4C}"/>
              </a:ext>
            </a:extLst>
          </p:cNvPr>
          <p:cNvSpPr txBox="1"/>
          <p:nvPr/>
        </p:nvSpPr>
        <p:spPr>
          <a:xfrm>
            <a:off x="2112916" y="614766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DC327040-CB30-FA42-8E8C-8393DB1384B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91450" y="5064203"/>
            <a:ext cx="891950" cy="1085852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8" name="文字方塊 77">
            <a:extLst>
              <a:ext uri="{FF2B5EF4-FFF2-40B4-BE49-F238E27FC236}">
                <a16:creationId xmlns:a16="http://schemas.microsoft.com/office/drawing/2014/main" id="{CFB5B83B-B3B4-064A-A1DE-963089A3BE23}"/>
              </a:ext>
            </a:extLst>
          </p:cNvPr>
          <p:cNvSpPr txBox="1"/>
          <p:nvPr/>
        </p:nvSpPr>
        <p:spPr>
          <a:xfrm>
            <a:off x="3421227" y="614766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5FD191E2-11B4-3449-BAAA-3A1E3E689EB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14757" y="5060224"/>
            <a:ext cx="969511" cy="108585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9" name="文字方塊 78">
            <a:extLst>
              <a:ext uri="{FF2B5EF4-FFF2-40B4-BE49-F238E27FC236}">
                <a16:creationId xmlns:a16="http://schemas.microsoft.com/office/drawing/2014/main" id="{7ED682B0-CFE0-2244-BE5B-1DD9472D1718}"/>
              </a:ext>
            </a:extLst>
          </p:cNvPr>
          <p:cNvSpPr txBox="1"/>
          <p:nvPr/>
        </p:nvSpPr>
        <p:spPr>
          <a:xfrm>
            <a:off x="4778864" y="614607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8C1EC7E8-A331-7944-AA38-C9EAC1157AC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25734" y="5063588"/>
            <a:ext cx="930730" cy="108585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0" name="文字方塊 79">
            <a:extLst>
              <a:ext uri="{FF2B5EF4-FFF2-40B4-BE49-F238E27FC236}">
                <a16:creationId xmlns:a16="http://schemas.microsoft.com/office/drawing/2014/main" id="{E6C3B067-CD21-0C46-83B2-EAC492B6CDC1}"/>
              </a:ext>
            </a:extLst>
          </p:cNvPr>
          <p:cNvSpPr txBox="1"/>
          <p:nvPr/>
        </p:nvSpPr>
        <p:spPr>
          <a:xfrm>
            <a:off x="6070196" y="614607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(#084_2)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07781460-881A-0545-9565-852918F156A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97930" y="5064921"/>
            <a:ext cx="944016" cy="10591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1" name="文字方塊 80">
            <a:extLst>
              <a:ext uri="{FF2B5EF4-FFF2-40B4-BE49-F238E27FC236}">
                <a16:creationId xmlns:a16="http://schemas.microsoft.com/office/drawing/2014/main" id="{42341588-804B-D740-8F58-5D18F01EDC21}"/>
              </a:ext>
            </a:extLst>
          </p:cNvPr>
          <p:cNvSpPr txBox="1"/>
          <p:nvPr/>
        </p:nvSpPr>
        <p:spPr>
          <a:xfrm>
            <a:off x="7359171" y="612406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12284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 (w/o mean,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30B0AC4-9284-1141-B244-ADCF09FE7D42}"/>
              </a:ext>
            </a:extLst>
          </p:cNvPr>
          <p:cNvSpPr txBox="1"/>
          <p:nvPr/>
        </p:nvSpPr>
        <p:spPr>
          <a:xfrm>
            <a:off x="262456" y="2757139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(#118_2)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96F23A0-C00C-1441-AAB8-3C7F9DD84645}"/>
              </a:ext>
            </a:extLst>
          </p:cNvPr>
          <p:cNvSpPr txBox="1"/>
          <p:nvPr/>
        </p:nvSpPr>
        <p:spPr>
          <a:xfrm>
            <a:off x="259563" y="428434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(#143_2)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2364A00-B3CF-6A43-9922-7C6A0B8DD6BC}"/>
              </a:ext>
            </a:extLst>
          </p:cNvPr>
          <p:cNvSpPr txBox="1"/>
          <p:nvPr/>
        </p:nvSpPr>
        <p:spPr>
          <a:xfrm>
            <a:off x="2129300" y="429842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(#258_1)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11070EE-2F56-7743-AE5C-4E87566D6028}"/>
              </a:ext>
            </a:extLst>
          </p:cNvPr>
          <p:cNvSpPr txBox="1"/>
          <p:nvPr/>
        </p:nvSpPr>
        <p:spPr>
          <a:xfrm>
            <a:off x="4721568" y="434157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(#258_0)</a:t>
            </a:r>
            <a:endParaRPr kumimoji="1"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FE5AAEC-F78A-844F-B30D-8AF8A385B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1623493"/>
            <a:ext cx="888426" cy="11253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84A298E-39DC-D34A-95FE-1A7F14E9E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171404" y="1617822"/>
            <a:ext cx="888426" cy="11253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A13240-F409-6544-B0D0-7AC76B4CBB18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(#419_0)</a:t>
            </a:r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A8071B25-3B90-714C-8681-9F8438771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880" y="1626165"/>
            <a:ext cx="864096" cy="11253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03464F-1953-3A43-8058-5BC73BA1EEDD}"/>
              </a:ext>
            </a:extLst>
          </p:cNvPr>
          <p:cNvSpPr txBox="1"/>
          <p:nvPr/>
        </p:nvSpPr>
        <p:spPr>
          <a:xfrm>
            <a:off x="3428857" y="2751505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(#115_3)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3127E67-726A-104F-ABD4-56B137702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026" y="1626165"/>
            <a:ext cx="868775" cy="11169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3703A7-7324-0A44-8715-FCDA6C9AB52F}"/>
              </a:ext>
            </a:extLst>
          </p:cNvPr>
          <p:cNvSpPr txBox="1"/>
          <p:nvPr/>
        </p:nvSpPr>
        <p:spPr>
          <a:xfrm>
            <a:off x="4725001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(#118_1)</a:t>
            </a: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DEE5E9E-4C97-2F4E-8F83-85CABF757F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4170" y="1623912"/>
            <a:ext cx="888426" cy="112984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B9CAD4D6-31A1-2B4C-8637-330981A24736}"/>
              </a:ext>
            </a:extLst>
          </p:cNvPr>
          <p:cNvSpPr txBox="1"/>
          <p:nvPr/>
        </p:nvSpPr>
        <p:spPr>
          <a:xfrm>
            <a:off x="6102568" y="2770046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(#118_4)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B067C394-AE8B-4F46-A996-C2F8623073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1621" y="1626165"/>
            <a:ext cx="912794" cy="1143881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77A2DCA3-B224-A047-97B6-94BA3FBA5134}"/>
              </a:ext>
            </a:extLst>
          </p:cNvPr>
          <p:cNvSpPr txBox="1"/>
          <p:nvPr/>
        </p:nvSpPr>
        <p:spPr>
          <a:xfrm>
            <a:off x="7302946" y="276036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(#118_3)</a:t>
            </a:r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E671239-7D08-174F-936B-C18FE499A7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79" y="3157557"/>
            <a:ext cx="888426" cy="112678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7988B7-DCCF-4546-AF00-DCB7D5F0EC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2827" y="3157099"/>
            <a:ext cx="887003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87757222-0E38-7F4B-8E9D-F89666A9E0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74670" y="3198364"/>
            <a:ext cx="887697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63A71078-49E3-534A-B906-2F6B5F3CD320}"/>
              </a:ext>
            </a:extLst>
          </p:cNvPr>
          <p:cNvSpPr txBox="1"/>
          <p:nvPr/>
        </p:nvSpPr>
        <p:spPr>
          <a:xfrm>
            <a:off x="3393982" y="432335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(#143_4)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14CCA6D-7DB2-9E45-9DF2-80A184CB5B10}"/>
              </a:ext>
            </a:extLst>
          </p:cNvPr>
          <p:cNvSpPr txBox="1"/>
          <p:nvPr/>
        </p:nvSpPr>
        <p:spPr>
          <a:xfrm>
            <a:off x="5997519" y="434547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(#436_1)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F7453F6-16DB-124E-8D95-8A8534098058}"/>
              </a:ext>
            </a:extLst>
          </p:cNvPr>
          <p:cNvSpPr txBox="1"/>
          <p:nvPr/>
        </p:nvSpPr>
        <p:spPr>
          <a:xfrm>
            <a:off x="7341621" y="433574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(#143_0)</a:t>
            </a:r>
            <a:endParaRPr kumimoji="1"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01A3214E-50DB-C44F-8190-917FD92D82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989" y="4793539"/>
            <a:ext cx="919110" cy="1080712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89BE9FF2-41B2-A649-BF07-340B7BFF62BF}"/>
              </a:ext>
            </a:extLst>
          </p:cNvPr>
          <p:cNvSpPr txBox="1"/>
          <p:nvPr/>
        </p:nvSpPr>
        <p:spPr>
          <a:xfrm>
            <a:off x="287291" y="58775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86FFFF07-422E-AC48-884E-A8B785BCC2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1404" y="4796212"/>
            <a:ext cx="902188" cy="11059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8C7F35-918C-7540-9DC5-F75032ECDF70}"/>
              </a:ext>
            </a:extLst>
          </p:cNvPr>
          <p:cNvSpPr txBox="1"/>
          <p:nvPr/>
        </p:nvSpPr>
        <p:spPr>
          <a:xfrm>
            <a:off x="211979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753ECC2E-DA7C-A749-909D-7A5CFE37E8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91880" y="4796212"/>
            <a:ext cx="952302" cy="11168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E9F90690-EB66-A14A-8C65-FC5B3F311090}"/>
              </a:ext>
            </a:extLst>
          </p:cNvPr>
          <p:cNvSpPr txBox="1"/>
          <p:nvPr/>
        </p:nvSpPr>
        <p:spPr>
          <a:xfrm>
            <a:off x="342122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3A441A3-1621-8741-92D7-677ED5FD68C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44561" y="4803612"/>
            <a:ext cx="99104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B21D3C-7EDE-2548-8663-CAC37B9F2E0C}"/>
              </a:ext>
            </a:extLst>
          </p:cNvPr>
          <p:cNvSpPr txBox="1"/>
          <p:nvPr/>
        </p:nvSpPr>
        <p:spPr>
          <a:xfrm>
            <a:off x="4731454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A93F1DA-F7A4-0040-8CEA-3ACD12DEF02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64240" y="4803612"/>
            <a:ext cx="906933" cy="110127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27E3F8C8-D706-7946-BF3F-105277FC16F5}"/>
              </a:ext>
            </a:extLst>
          </p:cNvPr>
          <p:cNvSpPr txBox="1"/>
          <p:nvPr/>
        </p:nvSpPr>
        <p:spPr>
          <a:xfrm>
            <a:off x="6018801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(#188_4)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5545A0F-2805-FD49-96C9-BE459BE2A18B}"/>
              </a:ext>
            </a:extLst>
          </p:cNvPr>
          <p:cNvSpPr txBox="1"/>
          <p:nvPr/>
        </p:nvSpPr>
        <p:spPr>
          <a:xfrm>
            <a:off x="7249012" y="590212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991C7E40-E8CF-7B49-A464-60163ADDD71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67936" y="3150169"/>
            <a:ext cx="911984" cy="118557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66533E80-4E45-D241-BE0D-A812A474107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64240" y="3173775"/>
            <a:ext cx="918740" cy="119630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AB70A32A-20AC-C944-8899-84BE60CF4CE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74885" y="3157098"/>
            <a:ext cx="926906" cy="1212985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FB17456-73ED-E448-8673-A4F46E1B20F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49674" y="4773968"/>
            <a:ext cx="97910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7617325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 (w/o mean, test align, re-rank)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30B0AC4-9284-1141-B244-ADCF09FE7D42}"/>
              </a:ext>
            </a:extLst>
          </p:cNvPr>
          <p:cNvSpPr txBox="1"/>
          <p:nvPr/>
        </p:nvSpPr>
        <p:spPr>
          <a:xfrm>
            <a:off x="254827" y="275713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(#457_2)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96F23A0-C00C-1441-AAB8-3C7F9DD84645}"/>
              </a:ext>
            </a:extLst>
          </p:cNvPr>
          <p:cNvSpPr txBox="1"/>
          <p:nvPr/>
        </p:nvSpPr>
        <p:spPr>
          <a:xfrm>
            <a:off x="259563" y="428434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(#143_2)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2364A00-B3CF-6A43-9922-7C6A0B8DD6BC}"/>
              </a:ext>
            </a:extLst>
          </p:cNvPr>
          <p:cNvSpPr txBox="1"/>
          <p:nvPr/>
        </p:nvSpPr>
        <p:spPr>
          <a:xfrm>
            <a:off x="2129300" y="429842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(#258_1)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11070EE-2F56-7743-AE5C-4E87566D6028}"/>
              </a:ext>
            </a:extLst>
          </p:cNvPr>
          <p:cNvSpPr txBox="1"/>
          <p:nvPr/>
        </p:nvSpPr>
        <p:spPr>
          <a:xfrm>
            <a:off x="3438778" y="430030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(#143_4)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A13240-F409-6544-B0D0-7AC76B4CBB18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(#312_3)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03464F-1953-3A43-8058-5BC73BA1EEDD}"/>
              </a:ext>
            </a:extLst>
          </p:cNvPr>
          <p:cNvSpPr txBox="1"/>
          <p:nvPr/>
        </p:nvSpPr>
        <p:spPr>
          <a:xfrm>
            <a:off x="3421228" y="275150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(#280_2)</a:t>
            </a:r>
            <a:endParaRPr kumimoji="1"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3703A7-7324-0A44-8715-FCDA6C9AB52F}"/>
              </a:ext>
            </a:extLst>
          </p:cNvPr>
          <p:cNvSpPr txBox="1"/>
          <p:nvPr/>
        </p:nvSpPr>
        <p:spPr>
          <a:xfrm>
            <a:off x="4717372" y="275981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(#409_0)</a:t>
            </a:r>
            <a:endParaRPr kumimoji="1"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9CAD4D6-31A1-2B4C-8637-330981A24736}"/>
              </a:ext>
            </a:extLst>
          </p:cNvPr>
          <p:cNvSpPr txBox="1"/>
          <p:nvPr/>
        </p:nvSpPr>
        <p:spPr>
          <a:xfrm>
            <a:off x="6094939" y="277004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(#457_1)</a:t>
            </a:r>
            <a:endParaRPr kumimoji="1"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7A2DCA3-B224-A047-97B6-94BA3FBA5134}"/>
              </a:ext>
            </a:extLst>
          </p:cNvPr>
          <p:cNvSpPr txBox="1"/>
          <p:nvPr/>
        </p:nvSpPr>
        <p:spPr>
          <a:xfrm>
            <a:off x="7295317" y="276036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(#409_2)</a:t>
            </a:r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E671239-7D08-174F-936B-C18FE499A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3157557"/>
            <a:ext cx="888426" cy="112678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7988B7-DCCF-4546-AF00-DCB7D5F0E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827" y="3157099"/>
            <a:ext cx="887003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63A71078-49E3-534A-B906-2F6B5F3CD320}"/>
              </a:ext>
            </a:extLst>
          </p:cNvPr>
          <p:cNvSpPr txBox="1"/>
          <p:nvPr/>
        </p:nvSpPr>
        <p:spPr>
          <a:xfrm>
            <a:off x="4694824" y="43059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(#258_0)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14CCA6D-7DB2-9E45-9DF2-80A184CB5B10}"/>
              </a:ext>
            </a:extLst>
          </p:cNvPr>
          <p:cNvSpPr txBox="1"/>
          <p:nvPr/>
        </p:nvSpPr>
        <p:spPr>
          <a:xfrm>
            <a:off x="5979267" y="430517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(#436_1)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F7453F6-16DB-124E-8D95-8A8534098058}"/>
              </a:ext>
            </a:extLst>
          </p:cNvPr>
          <p:cNvSpPr txBox="1"/>
          <p:nvPr/>
        </p:nvSpPr>
        <p:spPr>
          <a:xfrm>
            <a:off x="7341623" y="429842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(#143_0)</a:t>
            </a:r>
            <a:endParaRPr kumimoji="1"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01A3214E-50DB-C44F-8190-917FD92D8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989" y="4793539"/>
            <a:ext cx="919110" cy="1080712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89BE9FF2-41B2-A649-BF07-340B7BFF62BF}"/>
              </a:ext>
            </a:extLst>
          </p:cNvPr>
          <p:cNvSpPr txBox="1"/>
          <p:nvPr/>
        </p:nvSpPr>
        <p:spPr>
          <a:xfrm>
            <a:off x="287291" y="58775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86FFFF07-422E-AC48-884E-A8B785BCC2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1404" y="4796212"/>
            <a:ext cx="902188" cy="11059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8C7F35-918C-7540-9DC5-F75032ECDF70}"/>
              </a:ext>
            </a:extLst>
          </p:cNvPr>
          <p:cNvSpPr txBox="1"/>
          <p:nvPr/>
        </p:nvSpPr>
        <p:spPr>
          <a:xfrm>
            <a:off x="211979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753ECC2E-DA7C-A749-909D-7A5CFE37E8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880" y="4796212"/>
            <a:ext cx="952302" cy="11168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E9F90690-EB66-A14A-8C65-FC5B3F311090}"/>
              </a:ext>
            </a:extLst>
          </p:cNvPr>
          <p:cNvSpPr txBox="1"/>
          <p:nvPr/>
        </p:nvSpPr>
        <p:spPr>
          <a:xfrm>
            <a:off x="342122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3A441A3-1621-8741-92D7-677ED5FD68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4561" y="4803612"/>
            <a:ext cx="99104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B21D3C-7EDE-2548-8663-CAC37B9F2E0C}"/>
              </a:ext>
            </a:extLst>
          </p:cNvPr>
          <p:cNvSpPr txBox="1"/>
          <p:nvPr/>
        </p:nvSpPr>
        <p:spPr>
          <a:xfrm>
            <a:off x="4731454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A93F1DA-F7A4-0040-8CEA-3ACD12DEF0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4240" y="4803612"/>
            <a:ext cx="906933" cy="110127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27E3F8C8-D706-7946-BF3F-105277FC16F5}"/>
              </a:ext>
            </a:extLst>
          </p:cNvPr>
          <p:cNvSpPr txBox="1"/>
          <p:nvPr/>
        </p:nvSpPr>
        <p:spPr>
          <a:xfrm>
            <a:off x="6018801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(#188_4)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5545A0F-2805-FD49-96C9-BE459BE2A18B}"/>
              </a:ext>
            </a:extLst>
          </p:cNvPr>
          <p:cNvSpPr txBox="1"/>
          <p:nvPr/>
        </p:nvSpPr>
        <p:spPr>
          <a:xfrm>
            <a:off x="7249012" y="590212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89A5F29-C098-8E44-94AC-4F6C6EA964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9067" y="1541340"/>
            <a:ext cx="971263" cy="122870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30D70D2-0242-B740-B3C7-5BE9DA0539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7379" y="1552371"/>
            <a:ext cx="1035968" cy="122870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3FAE2C0-9DB5-DE4A-982F-1C2B43A80B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37984" y="1571248"/>
            <a:ext cx="1005404" cy="1180257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2D135C3-7914-D842-B5B6-7F32B55B5A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5153" y="3119600"/>
            <a:ext cx="911984" cy="118557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642C3CC6-2351-DC41-BDB5-DCAFB4B457B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79916" y="3173775"/>
            <a:ext cx="887697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EDA1A41-6EB4-A44A-AA4F-A25C167912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64240" y="3173775"/>
            <a:ext cx="918740" cy="114842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054A5B8-A57D-7340-9BC3-096735C0603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74885" y="3157099"/>
            <a:ext cx="926906" cy="1185578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2428327-9D74-2944-887F-155DF979BB5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36022" y="1571490"/>
            <a:ext cx="931591" cy="118001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A2EEC7D1-7430-E743-9758-531B72E2295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11009" y="1571248"/>
            <a:ext cx="913196" cy="120982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2E109262-C663-3248-9336-C9411D12720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02946" y="1590031"/>
            <a:ext cx="944012" cy="118001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4A84B643-DFDF-7040-B794-A63E8A723AB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24043" y="4814601"/>
            <a:ext cx="97910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8058418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FG-NET</a:t>
            </a:r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277245"/>
              </p:ext>
            </p:extLst>
          </p:nvPr>
        </p:nvGraphicFramePr>
        <p:xfrm>
          <a:off x="321566" y="1818231"/>
          <a:ext cx="5011973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842054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759143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821055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955993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633728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Fusion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Rank-1 Acc.(%)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86.62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86.82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83.43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83.63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87.32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87.72</a:t>
                      </a:r>
                      <a:endParaRPr lang="zh-TW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84.33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23966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84.53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120790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AF671750-4B87-0E41-B8BF-64FB0BFB1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723101"/>
              </p:ext>
            </p:extLst>
          </p:nvPr>
        </p:nvGraphicFramePr>
        <p:xfrm>
          <a:off x="5508104" y="2820351"/>
          <a:ext cx="3096344" cy="2199039"/>
        </p:xfrm>
        <a:graphic>
          <a:graphicData uri="http://schemas.openxmlformats.org/drawingml/2006/table">
            <a:tbl>
              <a:tblPr firstRow="1" firstCol="1" bandRow="1"/>
              <a:tblGrid>
                <a:gridCol w="1210181">
                  <a:extLst>
                    <a:ext uri="{9D8B030D-6E8A-4147-A177-3AD203B41FA5}">
                      <a16:colId xmlns:a16="http://schemas.microsoft.com/office/drawing/2014/main" val="3741762589"/>
                    </a:ext>
                  </a:extLst>
                </a:gridCol>
                <a:gridCol w="1886163">
                  <a:extLst>
                    <a:ext uri="{9D8B030D-6E8A-4147-A177-3AD203B41FA5}">
                      <a16:colId xmlns:a16="http://schemas.microsoft.com/office/drawing/2014/main" val="4276244425"/>
                    </a:ext>
                  </a:extLst>
                </a:gridCol>
              </a:tblGrid>
              <a:tr h="3210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Method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Rank-1 Acc. (%)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949079"/>
                  </a:ext>
                </a:extLst>
              </a:tr>
              <a:tr h="49096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869102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HFA 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69.0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278824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MEFA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76.2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661533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CAN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86.5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985138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LF-CNNs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88.1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6986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979851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Ours</a:t>
                      </a:r>
                      <a:endParaRPr lang="zh-TW" sz="2000" b="1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87.72</a:t>
                      </a:r>
                      <a:endParaRPr lang="zh-TW" sz="2000" b="1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779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2490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CelebA (w/ mean, no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pic>
        <p:nvPicPr>
          <p:cNvPr id="11" name="圖片 10" descr="一張含有 服飾, 女性, 室內, 個人 的圖片&#10;&#10;自動產生的描述">
            <a:extLst>
              <a:ext uri="{FF2B5EF4-FFF2-40B4-BE49-F238E27FC236}">
                <a16:creationId xmlns:a16="http://schemas.microsoft.com/office/drawing/2014/main" id="{02418540-1248-EC4F-AA4F-DFCA04810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750" y="1690688"/>
            <a:ext cx="1130300" cy="1384300"/>
          </a:xfrm>
          <a:prstGeom prst="rect">
            <a:avLst/>
          </a:prstGeom>
        </p:spPr>
      </p:pic>
      <p:grpSp>
        <p:nvGrpSpPr>
          <p:cNvPr id="56" name="群組 55">
            <a:extLst>
              <a:ext uri="{FF2B5EF4-FFF2-40B4-BE49-F238E27FC236}">
                <a16:creationId xmlns:a16="http://schemas.microsoft.com/office/drawing/2014/main" id="{B033BBD1-13E5-5246-9D66-DE8E237F0B03}"/>
              </a:ext>
            </a:extLst>
          </p:cNvPr>
          <p:cNvGrpSpPr/>
          <p:nvPr/>
        </p:nvGrpSpPr>
        <p:grpSpPr>
          <a:xfrm>
            <a:off x="275427" y="3267522"/>
            <a:ext cx="3246938" cy="1207988"/>
            <a:chOff x="323501" y="3517156"/>
            <a:chExt cx="3246938" cy="1207988"/>
          </a:xfrm>
        </p:grpSpPr>
        <p:pic>
          <p:nvPicPr>
            <p:cNvPr id="14" name="圖片 13" descr="一張含有 服飾, 牆 的圖片&#10;&#10;自動產生的描述">
              <a:extLst>
                <a:ext uri="{FF2B5EF4-FFF2-40B4-BE49-F238E27FC236}">
                  <a16:creationId xmlns:a16="http://schemas.microsoft.com/office/drawing/2014/main" id="{C4392CDE-EEFC-D740-991E-8E25F5E92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5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6" name="圖片 15" descr="一張含有 室外, 服飾, 個人, 天空 的圖片&#10;&#10;自動產生的描述">
              <a:extLst>
                <a:ext uri="{FF2B5EF4-FFF2-40B4-BE49-F238E27FC236}">
                  <a16:creationId xmlns:a16="http://schemas.microsoft.com/office/drawing/2014/main" id="{FC494C70-0DD6-824F-B0F5-CF8522BF6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841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4" name="圖片 23" descr="一張含有 服飾 的圖片&#10;&#10;自動產生的描述">
              <a:extLst>
                <a:ext uri="{FF2B5EF4-FFF2-40B4-BE49-F238E27FC236}">
                  <a16:creationId xmlns:a16="http://schemas.microsoft.com/office/drawing/2014/main" id="{6DFE9E46-3D59-5645-8361-6C4DE8E76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538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8A715B60-815C-4A48-80BB-65DB185FBEE7}"/>
              </a:ext>
            </a:extLst>
          </p:cNvPr>
          <p:cNvGrpSpPr/>
          <p:nvPr/>
        </p:nvGrpSpPr>
        <p:grpSpPr>
          <a:xfrm>
            <a:off x="338955" y="5172880"/>
            <a:ext cx="3216028" cy="1170130"/>
            <a:chOff x="338956" y="5093423"/>
            <a:chExt cx="3216028" cy="1170130"/>
          </a:xfrm>
        </p:grpSpPr>
        <p:pic>
          <p:nvPicPr>
            <p:cNvPr id="27" name="圖片 26" descr="一張含有 服飾, 女性 的圖片&#10;&#10;自動產生的描述">
              <a:extLst>
                <a:ext uri="{FF2B5EF4-FFF2-40B4-BE49-F238E27FC236}">
                  <a16:creationId xmlns:a16="http://schemas.microsoft.com/office/drawing/2014/main" id="{FAD684C7-9370-6E41-8FBE-17CDF78BC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9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1" name="圖片 50" descr="一張含有 個人, 服飾, 牆, 女性 的圖片&#10;&#10;自動產生的描述">
              <a:extLst>
                <a:ext uri="{FF2B5EF4-FFF2-40B4-BE49-F238E27FC236}">
                  <a16:creationId xmlns:a16="http://schemas.microsoft.com/office/drawing/2014/main" id="{9D047E89-549C-7B42-834A-F9E07D497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92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3" name="圖片 52" descr="一張含有 服飾, 牆 的圖片&#10;&#10;自動產生的描述">
              <a:extLst>
                <a:ext uri="{FF2B5EF4-FFF2-40B4-BE49-F238E27FC236}">
                  <a16:creationId xmlns:a16="http://schemas.microsoft.com/office/drawing/2014/main" id="{69BF3103-3285-7749-88C5-01F8684DB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95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</p:grp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D1263B47-EB7F-1143-B658-D76C88CD9091}"/>
              </a:ext>
            </a:extLst>
          </p:cNvPr>
          <p:cNvSpPr txBox="1"/>
          <p:nvPr/>
        </p:nvSpPr>
        <p:spPr>
          <a:xfrm>
            <a:off x="1670050" y="273643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(#10086)</a:t>
            </a:r>
            <a:endParaRPr kumimoji="1" lang="zh-TW" altLang="en-US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090A7F43-187D-5346-904B-813014C89BA6}"/>
              </a:ext>
            </a:extLst>
          </p:cNvPr>
          <p:cNvSpPr txBox="1"/>
          <p:nvPr/>
        </p:nvSpPr>
        <p:spPr>
          <a:xfrm>
            <a:off x="954550" y="4474076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</a:t>
            </a:r>
            <a:r>
              <a:rPr lang="en-US" altLang="zh-TW" dirty="0"/>
              <a:t>(#5061)</a:t>
            </a:r>
            <a:endParaRPr kumimoji="1" lang="en-US" altLang="zh-TW" dirty="0"/>
          </a:p>
          <a:p>
            <a:r>
              <a:rPr lang="en-US" altLang="zh-TW" dirty="0"/>
              <a:t>Similarity: 0.678934</a:t>
            </a:r>
            <a:endParaRPr kumimoji="1" lang="zh-TW" altLang="en-US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14C859AD-3961-F64E-AD4E-897A36775403}"/>
              </a:ext>
            </a:extLst>
          </p:cNvPr>
          <p:cNvSpPr txBox="1"/>
          <p:nvPr/>
        </p:nvSpPr>
        <p:spPr>
          <a:xfrm>
            <a:off x="649996" y="6332757"/>
            <a:ext cx="2497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</a:t>
            </a:r>
            <a:r>
              <a:rPr lang="en-US" altLang="zh-TW" dirty="0"/>
              <a:t>(#10086)</a:t>
            </a:r>
            <a:endParaRPr kumimoji="1" lang="en-US" altLang="zh-TW" dirty="0"/>
          </a:p>
          <a:p>
            <a:pPr algn="ctr"/>
            <a:r>
              <a:rPr lang="en-US" altLang="zh-TW" dirty="0"/>
              <a:t>Similarity: 0.670884</a:t>
            </a:r>
            <a:endParaRPr kumimoji="1" lang="zh-TW" altLang="en-US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16B8ECF5-2106-2B49-92D4-3419CB462A2B}"/>
              </a:ext>
            </a:extLst>
          </p:cNvPr>
          <p:cNvSpPr txBox="1"/>
          <p:nvPr/>
        </p:nvSpPr>
        <p:spPr>
          <a:xfrm>
            <a:off x="6118181" y="2736434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(#5885)</a:t>
            </a:r>
            <a:endParaRPr kumimoji="1"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78CB6965-F0CF-DF43-9D0A-41D95C4F9D31}"/>
              </a:ext>
            </a:extLst>
          </p:cNvPr>
          <p:cNvSpPr txBox="1"/>
          <p:nvPr/>
        </p:nvSpPr>
        <p:spPr>
          <a:xfrm>
            <a:off x="5385055" y="4474075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</a:t>
            </a:r>
            <a:r>
              <a:rPr lang="en-US" altLang="zh-TW" dirty="0"/>
              <a:t>(#1178)</a:t>
            </a:r>
            <a:endParaRPr kumimoji="1" lang="en-US" altLang="zh-TW" dirty="0"/>
          </a:p>
          <a:p>
            <a:r>
              <a:rPr lang="en-US" altLang="zh-TW" dirty="0"/>
              <a:t>Similarity: 0.750887</a:t>
            </a:r>
            <a:endParaRPr kumimoji="1" lang="zh-TW" altLang="en-US" dirty="0"/>
          </a:p>
        </p:txBody>
      </p:sp>
      <p:pic>
        <p:nvPicPr>
          <p:cNvPr id="82" name="圖片 81" descr="一張含有 個人, 室內, 牆, 坐 的圖片&#10;&#10;自動產生的描述">
            <a:extLst>
              <a:ext uri="{FF2B5EF4-FFF2-40B4-BE49-F238E27FC236}">
                <a16:creationId xmlns:a16="http://schemas.microsoft.com/office/drawing/2014/main" id="{8DA5E2AC-6A84-FD4D-AE0E-4C2D5635BF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7881" y="1690688"/>
            <a:ext cx="1130300" cy="1384300"/>
          </a:xfrm>
          <a:prstGeom prst="rect">
            <a:avLst/>
          </a:prstGeom>
        </p:spPr>
      </p:pic>
      <p:pic>
        <p:nvPicPr>
          <p:cNvPr id="84" name="圖片 83" descr="一張含有 個人, 室內, 女性, 桌 的圖片&#10;&#10;自動產生的描述">
            <a:extLst>
              <a:ext uri="{FF2B5EF4-FFF2-40B4-BE49-F238E27FC236}">
                <a16:creationId xmlns:a16="http://schemas.microsoft.com/office/drawing/2014/main" id="{CC24DEEE-C89C-3742-A0AC-F100948654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837" y="3263330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6" name="圖片 85" descr="一張含有 個人, 女性, 室內 的圖片&#10;&#10;自動產生的描述">
            <a:extLst>
              <a:ext uri="{FF2B5EF4-FFF2-40B4-BE49-F238E27FC236}">
                <a16:creationId xmlns:a16="http://schemas.microsoft.com/office/drawing/2014/main" id="{29A43E1B-1D15-E64D-80FF-8C15F22DB5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1925" y="3269344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8" name="圖片 87" descr="一張含有 個人, 女性, 服飾, 室外 的圖片&#10;&#10;自動產生的描述">
            <a:extLst>
              <a:ext uri="{FF2B5EF4-FFF2-40B4-BE49-F238E27FC236}">
                <a16:creationId xmlns:a16="http://schemas.microsoft.com/office/drawing/2014/main" id="{2C2F0C0E-C83A-4543-BD97-0CCB6F1CAD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5013" y="3269990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0" name="圖片 89" descr="一張含有 個人, 服飾, 室內 的圖片&#10;&#10;自動產生的描述">
            <a:extLst>
              <a:ext uri="{FF2B5EF4-FFF2-40B4-BE49-F238E27FC236}">
                <a16:creationId xmlns:a16="http://schemas.microsoft.com/office/drawing/2014/main" id="{3B1812F3-AB9C-A94E-8D91-781A568620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837" y="5141926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92" name="圖片 91" descr="一張含有 個人, 服飾, 女性, 室內 的圖片&#10;&#10;自動產生的描述">
            <a:extLst>
              <a:ext uri="{FF2B5EF4-FFF2-40B4-BE49-F238E27FC236}">
                <a16:creationId xmlns:a16="http://schemas.microsoft.com/office/drawing/2014/main" id="{893E817E-5CDF-1244-90DB-096DF994F95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1925" y="5134907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94" name="圖片 93" descr="一張含有 個人, 牆, 服飾, 女性 的圖片&#10;&#10;自動產生的描述">
            <a:extLst>
              <a:ext uri="{FF2B5EF4-FFF2-40B4-BE49-F238E27FC236}">
                <a16:creationId xmlns:a16="http://schemas.microsoft.com/office/drawing/2014/main" id="{48BD0562-B0F2-704F-B94A-4C8873C9B4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5013" y="5124769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sp>
        <p:nvSpPr>
          <p:cNvPr id="95" name="文字方塊 94">
            <a:extLst>
              <a:ext uri="{FF2B5EF4-FFF2-40B4-BE49-F238E27FC236}">
                <a16:creationId xmlns:a16="http://schemas.microsoft.com/office/drawing/2014/main" id="{157374A8-6DDC-9C45-A8FF-524F96F910DC}"/>
              </a:ext>
            </a:extLst>
          </p:cNvPr>
          <p:cNvSpPr txBox="1"/>
          <p:nvPr/>
        </p:nvSpPr>
        <p:spPr>
          <a:xfrm>
            <a:off x="5183101" y="6349914"/>
            <a:ext cx="2383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Second</a:t>
            </a:r>
            <a:r>
              <a:rPr kumimoji="1" lang="en-US" altLang="zh-TW" dirty="0"/>
              <a:t> Closest </a:t>
            </a:r>
            <a:r>
              <a:rPr lang="en-US" altLang="zh-TW" dirty="0"/>
              <a:t>(#5885)</a:t>
            </a:r>
            <a:endParaRPr kumimoji="1" lang="en-US" altLang="zh-TW" dirty="0"/>
          </a:p>
          <a:p>
            <a:pPr algn="ctr"/>
            <a:r>
              <a:rPr lang="en-US" altLang="zh-TW" dirty="0"/>
              <a:t>Similarity: 0.739673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24733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62976B80-9F5E-1349-8ED5-20ED9B6F106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4844237" y="4774143"/>
            <a:ext cx="130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標題 1">
            <a:extLst>
              <a:ext uri="{FF2B5EF4-FFF2-40B4-BE49-F238E27FC236}">
                <a16:creationId xmlns:a16="http://schemas.microsoft.com/office/drawing/2014/main" id="{F1BC1AB5-1FFE-CB42-82A8-9D2620D3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9CA78C20-03E6-CD46-9667-E7AFB0188B14}"/>
              </a:ext>
            </a:extLst>
          </p:cNvPr>
          <p:cNvSpPr/>
          <p:nvPr/>
        </p:nvSpPr>
        <p:spPr>
          <a:xfrm>
            <a:off x="-2635196" y="4495201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</a:t>
            </a:r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etection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3070554F-C4FE-6443-963D-47D346030A3C}"/>
              </a:ext>
            </a:extLst>
          </p:cNvPr>
          <p:cNvCxnSpPr>
            <a:cxnSpLocks/>
            <a:stCxn id="88" idx="3"/>
            <a:endCxn id="73" idx="1"/>
          </p:cNvCxnSpPr>
          <p:nvPr/>
        </p:nvCxnSpPr>
        <p:spPr>
          <a:xfrm flipV="1">
            <a:off x="1947303" y="4774143"/>
            <a:ext cx="2256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6F3C4AA-7480-4E43-97F1-B3845938412A}"/>
              </a:ext>
            </a:extLst>
          </p:cNvPr>
          <p:cNvSpPr txBox="1"/>
          <p:nvPr/>
        </p:nvSpPr>
        <p:spPr>
          <a:xfrm>
            <a:off x="1777181" y="5127410"/>
            <a:ext cx="1332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Aligned face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9C01EE0-FD56-E546-AE7A-3BB9D93822F3}"/>
              </a:ext>
            </a:extLst>
          </p:cNvPr>
          <p:cNvCxnSpPr>
            <a:cxnSpLocks/>
            <a:stCxn id="29" idx="3"/>
            <a:endCxn id="32" idx="1"/>
          </p:cNvCxnSpPr>
          <p:nvPr/>
        </p:nvCxnSpPr>
        <p:spPr>
          <a:xfrm flipV="1">
            <a:off x="-1267047" y="4771082"/>
            <a:ext cx="325316" cy="30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8" name="圓角矩形 87">
            <a:extLst>
              <a:ext uri="{FF2B5EF4-FFF2-40B4-BE49-F238E27FC236}">
                <a16:creationId xmlns:a16="http://schemas.microsoft.com/office/drawing/2014/main" id="{9B08BDC2-359B-A941-8A82-0EC40BCB53BF}"/>
              </a:ext>
            </a:extLst>
          </p:cNvPr>
          <p:cNvSpPr/>
          <p:nvPr/>
        </p:nvSpPr>
        <p:spPr>
          <a:xfrm>
            <a:off x="579154" y="4495201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Alignment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4" name="直線箭頭接點 93">
            <a:extLst>
              <a:ext uri="{FF2B5EF4-FFF2-40B4-BE49-F238E27FC236}">
                <a16:creationId xmlns:a16="http://schemas.microsoft.com/office/drawing/2014/main" id="{285250A0-9944-A047-A03E-48CA5F72B621}"/>
              </a:ext>
            </a:extLst>
          </p:cNvPr>
          <p:cNvCxnSpPr>
            <a:cxnSpLocks/>
            <a:stCxn id="32" idx="3"/>
            <a:endCxn id="88" idx="1"/>
          </p:cNvCxnSpPr>
          <p:nvPr/>
        </p:nvCxnSpPr>
        <p:spPr>
          <a:xfrm>
            <a:off x="282405" y="4771082"/>
            <a:ext cx="296749" cy="30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9" name="直線箭頭接點 108">
            <a:extLst>
              <a:ext uri="{FF2B5EF4-FFF2-40B4-BE49-F238E27FC236}">
                <a16:creationId xmlns:a16="http://schemas.microsoft.com/office/drawing/2014/main" id="{75802271-55C8-C746-8982-82A3398CC4AB}"/>
              </a:ext>
            </a:extLst>
          </p:cNvPr>
          <p:cNvCxnSpPr>
            <a:cxnSpLocks/>
            <a:stCxn id="95" idx="3"/>
            <a:endCxn id="101" idx="1"/>
          </p:cNvCxnSpPr>
          <p:nvPr/>
        </p:nvCxnSpPr>
        <p:spPr>
          <a:xfrm>
            <a:off x="4434552" y="4774143"/>
            <a:ext cx="2014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92FE30AD-13AC-6C48-BF57-4E458AF2DE92}"/>
              </a:ext>
            </a:extLst>
          </p:cNvPr>
          <p:cNvSpPr/>
          <p:nvPr/>
        </p:nvSpPr>
        <p:spPr>
          <a:xfrm>
            <a:off x="7301815" y="5637997"/>
            <a:ext cx="1446649" cy="3154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50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450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395000D-5AA6-4C45-ABFF-394C12FDEE7A}"/>
              </a:ext>
            </a:extLst>
          </p:cNvPr>
          <p:cNvGrpSpPr/>
          <p:nvPr/>
        </p:nvGrpSpPr>
        <p:grpSpPr>
          <a:xfrm>
            <a:off x="-941731" y="4296879"/>
            <a:ext cx="1224136" cy="948406"/>
            <a:chOff x="651161" y="3318585"/>
            <a:chExt cx="1224136" cy="948406"/>
          </a:xfrm>
        </p:grpSpPr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8210DDDC-0216-CB47-A104-2BE853C500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1161" y="3318585"/>
              <a:ext cx="1224136" cy="948406"/>
            </a:xfrm>
            <a:prstGeom prst="rect">
              <a:avLst/>
            </a:prstGeom>
          </p:spPr>
        </p:pic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D7EAC4FC-1B48-5348-A29C-75257088961D}"/>
                </a:ext>
              </a:extLst>
            </p:cNvPr>
            <p:cNvSpPr/>
            <p:nvPr/>
          </p:nvSpPr>
          <p:spPr>
            <a:xfrm>
              <a:off x="971600" y="3400855"/>
              <a:ext cx="432043" cy="505467"/>
            </a:xfrm>
            <a:prstGeom prst="rect">
              <a:avLst/>
            </a:prstGeom>
            <a:noFill/>
            <a:ln w="19050">
              <a:solidFill>
                <a:srgbClr val="00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00B050"/>
                </a:solidFill>
              </a:endParaRPr>
            </a:p>
          </p:txBody>
        </p:sp>
      </p:grp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D5366B69-C752-B343-BACA-EB6182BA87C4}"/>
              </a:ext>
            </a:extLst>
          </p:cNvPr>
          <p:cNvCxnSpPr>
            <a:cxnSpLocks/>
            <a:stCxn id="151" idx="3"/>
            <a:endCxn id="29" idx="1"/>
          </p:cNvCxnSpPr>
          <p:nvPr/>
        </p:nvCxnSpPr>
        <p:spPr>
          <a:xfrm>
            <a:off x="-2978426" y="4771082"/>
            <a:ext cx="343230" cy="30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3" name="圖片 72" descr="一張含有 個人, 男人, 領帶, 室內 的圖片&#10;&#10;自動產生的描述">
            <a:extLst>
              <a:ext uri="{FF2B5EF4-FFF2-40B4-BE49-F238E27FC236}">
                <a16:creationId xmlns:a16="http://schemas.microsoft.com/office/drawing/2014/main" id="{88B5339D-A7D4-A040-9ACF-16676CC43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2959" y="4426779"/>
            <a:ext cx="541120" cy="694728"/>
          </a:xfrm>
          <a:prstGeom prst="rect">
            <a:avLst/>
          </a:prstGeom>
        </p:spPr>
      </p:pic>
      <p:sp>
        <p:nvSpPr>
          <p:cNvPr id="95" name="圓角矩形 94">
            <a:extLst>
              <a:ext uri="{FF2B5EF4-FFF2-40B4-BE49-F238E27FC236}">
                <a16:creationId xmlns:a16="http://schemas.microsoft.com/office/drawing/2014/main" id="{3BC5B111-52F6-5442-993D-5929A1A12962}"/>
              </a:ext>
            </a:extLst>
          </p:cNvPr>
          <p:cNvSpPr/>
          <p:nvPr/>
        </p:nvSpPr>
        <p:spPr>
          <a:xfrm>
            <a:off x="2895132" y="4448338"/>
            <a:ext cx="1539420" cy="651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 E</a:t>
            </a:r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xtractor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2956F0B9-11FF-F74A-8373-F913C8E4CD73}"/>
              </a:ext>
            </a:extLst>
          </p:cNvPr>
          <p:cNvCxnSpPr>
            <a:cxnSpLocks/>
            <a:stCxn id="73" idx="3"/>
            <a:endCxn id="95" idx="1"/>
          </p:cNvCxnSpPr>
          <p:nvPr/>
        </p:nvCxnSpPr>
        <p:spPr>
          <a:xfrm>
            <a:off x="2714079" y="4774143"/>
            <a:ext cx="1810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01" name="表格 100">
            <a:extLst>
              <a:ext uri="{FF2B5EF4-FFF2-40B4-BE49-F238E27FC236}">
                <a16:creationId xmlns:a16="http://schemas.microsoft.com/office/drawing/2014/main" id="{A9F55595-682B-5048-911B-0107478AB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388115"/>
              </p:ext>
            </p:extLst>
          </p:nvPr>
        </p:nvGraphicFramePr>
        <p:xfrm>
          <a:off x="4635957" y="4195635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p:sp>
        <p:nvSpPr>
          <p:cNvPr id="128" name="菱形 127">
            <a:extLst>
              <a:ext uri="{FF2B5EF4-FFF2-40B4-BE49-F238E27FC236}">
                <a16:creationId xmlns:a16="http://schemas.microsoft.com/office/drawing/2014/main" id="{BBE822FE-2243-1D46-BD20-32070A596D67}"/>
              </a:ext>
            </a:extLst>
          </p:cNvPr>
          <p:cNvSpPr/>
          <p:nvPr/>
        </p:nvSpPr>
        <p:spPr>
          <a:xfrm>
            <a:off x="4986932" y="4124139"/>
            <a:ext cx="2208280" cy="129388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Measure</a:t>
            </a:r>
            <a:r>
              <a:rPr lang="en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similarity</a:t>
            </a:r>
            <a:endParaRPr lang="en-US" altLang="zh-TW" sz="1560" b="1" dirty="0"/>
          </a:p>
        </p:txBody>
      </p:sp>
      <p:cxnSp>
        <p:nvCxnSpPr>
          <p:cNvPr id="129" name="直線箭頭接點 128">
            <a:extLst>
              <a:ext uri="{FF2B5EF4-FFF2-40B4-BE49-F238E27FC236}">
                <a16:creationId xmlns:a16="http://schemas.microsoft.com/office/drawing/2014/main" id="{07E36FF1-59F6-F440-8BB7-CCD5D63D1F61}"/>
              </a:ext>
            </a:extLst>
          </p:cNvPr>
          <p:cNvCxnSpPr>
            <a:cxnSpLocks/>
            <a:stCxn id="128" idx="2"/>
            <a:endCxn id="133" idx="0"/>
          </p:cNvCxnSpPr>
          <p:nvPr/>
        </p:nvCxnSpPr>
        <p:spPr>
          <a:xfrm>
            <a:off x="6091072" y="5418025"/>
            <a:ext cx="0" cy="10213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86BEA5D-184B-2645-9285-978B3771A2B5}"/>
              </a:ext>
            </a:extLst>
          </p:cNvPr>
          <p:cNvSpPr txBox="1"/>
          <p:nvPr/>
        </p:nvSpPr>
        <p:spPr>
          <a:xfrm>
            <a:off x="5608407" y="6439341"/>
            <a:ext cx="96532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kumimoji="1"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ntruder</a:t>
            </a:r>
            <a:endParaRPr kumimoji="1" lang="zh-TW" altLang="en-US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67F4F862-7F1B-8B46-A0A6-BFF9A6C5F0F6}"/>
              </a:ext>
            </a:extLst>
          </p:cNvPr>
          <p:cNvSpPr txBox="1"/>
          <p:nvPr/>
        </p:nvSpPr>
        <p:spPr>
          <a:xfrm>
            <a:off x="5582759" y="5667073"/>
            <a:ext cx="101662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Below the</a:t>
            </a:r>
          </a:p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threshold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8" name="圓角矩形 137">
            <a:extLst>
              <a:ext uri="{FF2B5EF4-FFF2-40B4-BE49-F238E27FC236}">
                <a16:creationId xmlns:a16="http://schemas.microsoft.com/office/drawing/2014/main" id="{4FD34F72-014A-1E4B-A5C8-743D15FE6C7A}"/>
              </a:ext>
            </a:extLst>
          </p:cNvPr>
          <p:cNvSpPr/>
          <p:nvPr/>
        </p:nvSpPr>
        <p:spPr>
          <a:xfrm>
            <a:off x="4995664" y="3703545"/>
            <a:ext cx="2230781" cy="3074350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836BD0D1-8453-D445-AC47-04BB68B32DAB}"/>
              </a:ext>
            </a:extLst>
          </p:cNvPr>
          <p:cNvSpPr txBox="1"/>
          <p:nvPr/>
        </p:nvSpPr>
        <p:spPr>
          <a:xfrm>
            <a:off x="5381767" y="3186622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verification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157E6874-1B49-3845-9969-BB2853A99405}"/>
              </a:ext>
            </a:extLst>
          </p:cNvPr>
          <p:cNvSpPr txBox="1"/>
          <p:nvPr/>
        </p:nvSpPr>
        <p:spPr>
          <a:xfrm>
            <a:off x="3985326" y="5346336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representations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5" name="肘形接點 144">
            <a:extLst>
              <a:ext uri="{FF2B5EF4-FFF2-40B4-BE49-F238E27FC236}">
                <a16:creationId xmlns:a16="http://schemas.microsoft.com/office/drawing/2014/main" id="{E7D136D9-EFAE-F545-97DF-9BC0AE1216A1}"/>
              </a:ext>
            </a:extLst>
          </p:cNvPr>
          <p:cNvCxnSpPr>
            <a:cxnSpLocks/>
            <a:stCxn id="128" idx="3"/>
            <a:endCxn id="113" idx="0"/>
          </p:cNvCxnSpPr>
          <p:nvPr/>
        </p:nvCxnSpPr>
        <p:spPr>
          <a:xfrm>
            <a:off x="7195212" y="4771082"/>
            <a:ext cx="829928" cy="86691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圓角矩形 147">
            <a:extLst>
              <a:ext uri="{FF2B5EF4-FFF2-40B4-BE49-F238E27FC236}">
                <a16:creationId xmlns:a16="http://schemas.microsoft.com/office/drawing/2014/main" id="{C70ED017-6D09-5849-8E8A-57F917F43796}"/>
              </a:ext>
            </a:extLst>
          </p:cNvPr>
          <p:cNvSpPr/>
          <p:nvPr/>
        </p:nvSpPr>
        <p:spPr>
          <a:xfrm>
            <a:off x="7333048" y="4365104"/>
            <a:ext cx="1374641" cy="1637443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70DB695D-5A40-6E41-B3DC-5CE3F2122187}"/>
              </a:ext>
            </a:extLst>
          </p:cNvPr>
          <p:cNvSpPr txBox="1"/>
          <p:nvPr/>
        </p:nvSpPr>
        <p:spPr>
          <a:xfrm>
            <a:off x="7333048" y="3836395"/>
            <a:ext cx="1374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identification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51" name="圖片 150">
            <a:extLst>
              <a:ext uri="{FF2B5EF4-FFF2-40B4-BE49-F238E27FC236}">
                <a16:creationId xmlns:a16="http://schemas.microsoft.com/office/drawing/2014/main" id="{5F3E70B8-14C3-AC44-A54A-211AE53640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202562" y="4296879"/>
            <a:ext cx="1224136" cy="948406"/>
          </a:xfrm>
          <a:prstGeom prst="rect">
            <a:avLst/>
          </a:prstGeom>
        </p:spPr>
      </p:pic>
      <p:sp>
        <p:nvSpPr>
          <p:cNvPr id="34" name="圓角矩形 33">
            <a:extLst>
              <a:ext uri="{FF2B5EF4-FFF2-40B4-BE49-F238E27FC236}">
                <a16:creationId xmlns:a16="http://schemas.microsoft.com/office/drawing/2014/main" id="{931CF6DA-F9AC-DD41-805A-0113F6FE0428}"/>
              </a:ext>
            </a:extLst>
          </p:cNvPr>
          <p:cNvSpPr/>
          <p:nvPr/>
        </p:nvSpPr>
        <p:spPr>
          <a:xfrm>
            <a:off x="7392792" y="4925595"/>
            <a:ext cx="1263031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Re-ranking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C98DE9-5D00-D646-A582-B12AB8D14D87}"/>
              </a:ext>
            </a:extLst>
          </p:cNvPr>
          <p:cNvSpPr/>
          <p:nvPr/>
        </p:nvSpPr>
        <p:spPr>
          <a:xfrm>
            <a:off x="-5869160" y="4495201"/>
            <a:ext cx="288032" cy="786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D6B57B8-DEFE-CC42-BE50-7EDB3CE20261}"/>
              </a:ext>
            </a:extLst>
          </p:cNvPr>
          <p:cNvSpPr/>
          <p:nvPr/>
        </p:nvSpPr>
        <p:spPr>
          <a:xfrm>
            <a:off x="11876356" y="4894936"/>
            <a:ext cx="288032" cy="786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3FD74B38-FFDD-244D-96E0-C0F34930AF5E}"/>
              </a:ext>
            </a:extLst>
          </p:cNvPr>
          <p:cNvSpPr txBox="1"/>
          <p:nvPr/>
        </p:nvSpPr>
        <p:spPr>
          <a:xfrm>
            <a:off x="-4202562" y="5264136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image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59178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pPr lvl="1"/>
            <a:endParaRPr kumimoji="1" lang="en-US" altLang="zh-TW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026E56CB-3534-DF43-8617-AB77663A9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8143759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CASIA-WebFace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318889"/>
              </p:ext>
            </p:extLst>
          </p:nvPr>
        </p:nvGraphicFramePr>
        <p:xfrm>
          <a:off x="321568" y="1818231"/>
          <a:ext cx="8280918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690163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111997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2230286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Fusion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Mean Acc.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745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0.8447 </a:t>
                      </a:r>
                      <a:r>
                        <a:rPr lang="en-US" sz="1800" kern="10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0.0014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1459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0.8490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0.0011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730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0.8648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0.0039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4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zh-TW" sz="1800" b="0" kern="1200" dirty="0">
                          <a:solidFill>
                            <a:schemeClr val="dk1"/>
                          </a:solidFill>
                          <a:effectLst/>
                          <a:latin typeface="Symbol" pitchFamily="2" charset="2"/>
                          <a:ea typeface="+mn-ea"/>
                          <a:cs typeface="+mn-cs"/>
                        </a:rPr>
                        <a:t>×</a:t>
                      </a:r>
                      <a:r>
                        <a:rPr lang="zh-TW" altLang="zh-TW" b="0" dirty="0">
                          <a:effectLst/>
                          <a:latin typeface="Symbol" pitchFamily="2" charset="2"/>
                        </a:rPr>
                        <a:t> </a:t>
                      </a:r>
                      <a:endParaRPr lang="zh-TW" altLang="en-US" sz="1800" b="0" dirty="0">
                        <a:latin typeface="Symbol" pitchFamily="2" charset="2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1445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0.8675 </a:t>
                      </a:r>
                      <a:r>
                        <a:rPr lang="en-US" sz="1800" b="1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0.0023</a:t>
                      </a:r>
                      <a:endParaRPr lang="zh-TW" sz="2000" b="1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1342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0.8297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0.0023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2573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0.8351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0.0015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1288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0.8526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0.0030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23966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2570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0.8614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0.0018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120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2189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文字方塊 63">
            <a:extLst>
              <a:ext uri="{FF2B5EF4-FFF2-40B4-BE49-F238E27FC236}">
                <a16:creationId xmlns:a16="http://schemas.microsoft.com/office/drawing/2014/main" id="{A10FB590-C968-8946-98A7-431996B7008F}"/>
              </a:ext>
            </a:extLst>
          </p:cNvPr>
          <p:cNvSpPr txBox="1"/>
          <p:nvPr/>
        </p:nvSpPr>
        <p:spPr>
          <a:xfrm>
            <a:off x="6667985" y="3899951"/>
            <a:ext cx="2039733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* Our proposed method can improve 0.6~1% accuracy.</a:t>
            </a:r>
          </a:p>
        </p:txBody>
      </p:sp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62976B80-9F5E-1349-8ED5-20ED9B6F106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4260827" y="2589620"/>
            <a:ext cx="130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9" name="直線箭頭接點 108">
            <a:extLst>
              <a:ext uri="{FF2B5EF4-FFF2-40B4-BE49-F238E27FC236}">
                <a16:creationId xmlns:a16="http://schemas.microsoft.com/office/drawing/2014/main" id="{75802271-55C8-C746-8982-82A3398CC4AB}"/>
              </a:ext>
            </a:extLst>
          </p:cNvPr>
          <p:cNvCxnSpPr>
            <a:cxnSpLocks/>
            <a:stCxn id="95" idx="3"/>
            <a:endCxn id="101" idx="1"/>
          </p:cNvCxnSpPr>
          <p:nvPr/>
        </p:nvCxnSpPr>
        <p:spPr>
          <a:xfrm>
            <a:off x="3851142" y="2589620"/>
            <a:ext cx="2014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92FE30AD-13AC-6C48-BF57-4E458AF2DE92}"/>
              </a:ext>
            </a:extLst>
          </p:cNvPr>
          <p:cNvSpPr/>
          <p:nvPr/>
        </p:nvSpPr>
        <p:spPr>
          <a:xfrm>
            <a:off x="6718405" y="3453474"/>
            <a:ext cx="1446649" cy="3154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50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450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D5366B69-C752-B343-BACA-EB6182BA87C4}"/>
              </a:ext>
            </a:extLst>
          </p:cNvPr>
          <p:cNvCxnSpPr>
            <a:cxnSpLocks/>
            <a:stCxn id="151" idx="3"/>
          </p:cNvCxnSpPr>
          <p:nvPr/>
        </p:nvCxnSpPr>
        <p:spPr>
          <a:xfrm>
            <a:off x="1967685" y="2586559"/>
            <a:ext cx="343230" cy="30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圓角矩形 94">
            <a:extLst>
              <a:ext uri="{FF2B5EF4-FFF2-40B4-BE49-F238E27FC236}">
                <a16:creationId xmlns:a16="http://schemas.microsoft.com/office/drawing/2014/main" id="{3BC5B111-52F6-5442-993D-5929A1A12962}"/>
              </a:ext>
            </a:extLst>
          </p:cNvPr>
          <p:cNvSpPr/>
          <p:nvPr/>
        </p:nvSpPr>
        <p:spPr>
          <a:xfrm>
            <a:off x="2311722" y="2263815"/>
            <a:ext cx="1539420" cy="651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 E</a:t>
            </a:r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xtractor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101" name="表格 100">
            <a:extLst>
              <a:ext uri="{FF2B5EF4-FFF2-40B4-BE49-F238E27FC236}">
                <a16:creationId xmlns:a16="http://schemas.microsoft.com/office/drawing/2014/main" id="{A9F55595-682B-5048-911B-0107478AB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1164301"/>
              </p:ext>
            </p:extLst>
          </p:nvPr>
        </p:nvGraphicFramePr>
        <p:xfrm>
          <a:off x="4052547" y="2011112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p:sp>
        <p:nvSpPr>
          <p:cNvPr id="128" name="菱形 127">
            <a:extLst>
              <a:ext uri="{FF2B5EF4-FFF2-40B4-BE49-F238E27FC236}">
                <a16:creationId xmlns:a16="http://schemas.microsoft.com/office/drawing/2014/main" id="{BBE822FE-2243-1D46-BD20-32070A596D67}"/>
              </a:ext>
            </a:extLst>
          </p:cNvPr>
          <p:cNvSpPr/>
          <p:nvPr/>
        </p:nvSpPr>
        <p:spPr>
          <a:xfrm>
            <a:off x="4403522" y="1939616"/>
            <a:ext cx="2208280" cy="129388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Measure</a:t>
            </a:r>
            <a:r>
              <a:rPr lang="en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similarity</a:t>
            </a:r>
            <a:endParaRPr lang="en-US" altLang="zh-TW" sz="1560" b="1" dirty="0"/>
          </a:p>
        </p:txBody>
      </p:sp>
      <p:cxnSp>
        <p:nvCxnSpPr>
          <p:cNvPr id="129" name="直線箭頭接點 128">
            <a:extLst>
              <a:ext uri="{FF2B5EF4-FFF2-40B4-BE49-F238E27FC236}">
                <a16:creationId xmlns:a16="http://schemas.microsoft.com/office/drawing/2014/main" id="{07E36FF1-59F6-F440-8BB7-CCD5D63D1F61}"/>
              </a:ext>
            </a:extLst>
          </p:cNvPr>
          <p:cNvCxnSpPr>
            <a:cxnSpLocks/>
            <a:stCxn id="128" idx="2"/>
            <a:endCxn id="133" idx="0"/>
          </p:cNvCxnSpPr>
          <p:nvPr/>
        </p:nvCxnSpPr>
        <p:spPr>
          <a:xfrm>
            <a:off x="5507662" y="3233502"/>
            <a:ext cx="0" cy="10213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86BEA5D-184B-2645-9285-978B3771A2B5}"/>
              </a:ext>
            </a:extLst>
          </p:cNvPr>
          <p:cNvSpPr txBox="1"/>
          <p:nvPr/>
        </p:nvSpPr>
        <p:spPr>
          <a:xfrm>
            <a:off x="5024997" y="4254818"/>
            <a:ext cx="96532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kumimoji="1"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ntruder</a:t>
            </a:r>
            <a:endParaRPr kumimoji="1" lang="zh-TW" altLang="en-US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67F4F862-7F1B-8B46-A0A6-BFF9A6C5F0F6}"/>
              </a:ext>
            </a:extLst>
          </p:cNvPr>
          <p:cNvSpPr txBox="1"/>
          <p:nvPr/>
        </p:nvSpPr>
        <p:spPr>
          <a:xfrm>
            <a:off x="4999349" y="3482550"/>
            <a:ext cx="101662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Below the</a:t>
            </a:r>
          </a:p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threshold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8" name="圓角矩形 137">
            <a:extLst>
              <a:ext uri="{FF2B5EF4-FFF2-40B4-BE49-F238E27FC236}">
                <a16:creationId xmlns:a16="http://schemas.microsoft.com/office/drawing/2014/main" id="{4FD34F72-014A-1E4B-A5C8-743D15FE6C7A}"/>
              </a:ext>
            </a:extLst>
          </p:cNvPr>
          <p:cNvSpPr/>
          <p:nvPr/>
        </p:nvSpPr>
        <p:spPr>
          <a:xfrm>
            <a:off x="4412254" y="1519022"/>
            <a:ext cx="2230781" cy="3074350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836BD0D1-8453-D445-AC47-04BB68B32DAB}"/>
              </a:ext>
            </a:extLst>
          </p:cNvPr>
          <p:cNvSpPr txBox="1"/>
          <p:nvPr/>
        </p:nvSpPr>
        <p:spPr>
          <a:xfrm>
            <a:off x="4798357" y="1002099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verification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157E6874-1B49-3845-9969-BB2853A99405}"/>
              </a:ext>
            </a:extLst>
          </p:cNvPr>
          <p:cNvSpPr txBox="1"/>
          <p:nvPr/>
        </p:nvSpPr>
        <p:spPr>
          <a:xfrm>
            <a:off x="3367437" y="3233502"/>
            <a:ext cx="150954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5" name="肘形接點 144">
            <a:extLst>
              <a:ext uri="{FF2B5EF4-FFF2-40B4-BE49-F238E27FC236}">
                <a16:creationId xmlns:a16="http://schemas.microsoft.com/office/drawing/2014/main" id="{E7D136D9-EFAE-F545-97DF-9BC0AE1216A1}"/>
              </a:ext>
            </a:extLst>
          </p:cNvPr>
          <p:cNvCxnSpPr>
            <a:cxnSpLocks/>
            <a:stCxn id="128" idx="3"/>
            <a:endCxn id="113" idx="0"/>
          </p:cNvCxnSpPr>
          <p:nvPr/>
        </p:nvCxnSpPr>
        <p:spPr>
          <a:xfrm>
            <a:off x="6611802" y="2586559"/>
            <a:ext cx="829928" cy="86691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圓角矩形 147">
            <a:extLst>
              <a:ext uri="{FF2B5EF4-FFF2-40B4-BE49-F238E27FC236}">
                <a16:creationId xmlns:a16="http://schemas.microsoft.com/office/drawing/2014/main" id="{C70ED017-6D09-5849-8E8A-57F917F43796}"/>
              </a:ext>
            </a:extLst>
          </p:cNvPr>
          <p:cNvSpPr/>
          <p:nvPr/>
        </p:nvSpPr>
        <p:spPr>
          <a:xfrm>
            <a:off x="6749638" y="2180581"/>
            <a:ext cx="1374641" cy="1637443"/>
          </a:xfrm>
          <a:prstGeom prst="roundRect">
            <a:avLst/>
          </a:prstGeom>
          <a:noFill/>
          <a:ln w="2857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2060"/>
              </a:solidFill>
            </a:endParaRPr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70DB695D-5A40-6E41-B3DC-5CE3F2122187}"/>
              </a:ext>
            </a:extLst>
          </p:cNvPr>
          <p:cNvSpPr txBox="1"/>
          <p:nvPr/>
        </p:nvSpPr>
        <p:spPr>
          <a:xfrm>
            <a:off x="6749638" y="1651872"/>
            <a:ext cx="1374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206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400" b="1" dirty="0">
                <a:solidFill>
                  <a:srgbClr val="00206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identification</a:t>
            </a:r>
            <a:endParaRPr kumimoji="1" lang="zh-TW" altLang="en-US" sz="1400" b="1" dirty="0">
              <a:solidFill>
                <a:srgbClr val="00206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51" name="圖片 150">
            <a:extLst>
              <a:ext uri="{FF2B5EF4-FFF2-40B4-BE49-F238E27FC236}">
                <a16:creationId xmlns:a16="http://schemas.microsoft.com/office/drawing/2014/main" id="{5F3E70B8-14C3-AC44-A54A-211AE53640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3549" y="2112356"/>
            <a:ext cx="1224136" cy="948406"/>
          </a:xfrm>
          <a:prstGeom prst="rect">
            <a:avLst/>
          </a:prstGeom>
        </p:spPr>
      </p:pic>
      <p:sp>
        <p:nvSpPr>
          <p:cNvPr id="34" name="圓角矩形 33">
            <a:extLst>
              <a:ext uri="{FF2B5EF4-FFF2-40B4-BE49-F238E27FC236}">
                <a16:creationId xmlns:a16="http://schemas.microsoft.com/office/drawing/2014/main" id="{931CF6DA-F9AC-DD41-805A-0113F6FE0428}"/>
              </a:ext>
            </a:extLst>
          </p:cNvPr>
          <p:cNvSpPr/>
          <p:nvPr/>
        </p:nvSpPr>
        <p:spPr>
          <a:xfrm>
            <a:off x="6809382" y="2741072"/>
            <a:ext cx="1263031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Re-ranking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C98DE9-5D00-D646-A582-B12AB8D14D87}"/>
              </a:ext>
            </a:extLst>
          </p:cNvPr>
          <p:cNvSpPr/>
          <p:nvPr/>
        </p:nvSpPr>
        <p:spPr>
          <a:xfrm>
            <a:off x="-5869160" y="4495201"/>
            <a:ext cx="288032" cy="786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D6B57B8-DEFE-CC42-BE50-7EDB3CE20261}"/>
              </a:ext>
            </a:extLst>
          </p:cNvPr>
          <p:cNvSpPr/>
          <p:nvPr/>
        </p:nvSpPr>
        <p:spPr>
          <a:xfrm>
            <a:off x="11876356" y="4894936"/>
            <a:ext cx="288032" cy="786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3FD74B38-FFDD-244D-96E0-C0F34930AF5E}"/>
              </a:ext>
            </a:extLst>
          </p:cNvPr>
          <p:cNvSpPr txBox="1"/>
          <p:nvPr/>
        </p:nvSpPr>
        <p:spPr>
          <a:xfrm>
            <a:off x="-4202562" y="5264136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image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09B7BCF-E0B8-B849-9FCA-CC3D2506036E}"/>
              </a:ext>
            </a:extLst>
          </p:cNvPr>
          <p:cNvSpPr txBox="1"/>
          <p:nvPr/>
        </p:nvSpPr>
        <p:spPr>
          <a:xfrm>
            <a:off x="158466" y="4626976"/>
            <a:ext cx="4228837" cy="1785104"/>
          </a:xfrm>
          <a:prstGeom prst="rect">
            <a:avLst/>
          </a:prstGeom>
          <a:noFill/>
        </p:spPr>
        <p:txBody>
          <a:bodyPr wrap="square" lIns="90000" rtlCol="0" anchor="ctr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Compare two different face detectors on three benchmarks.</a:t>
            </a:r>
          </a:p>
          <a:p>
            <a:pPr marL="285750" indent="-285750">
              <a:buFont typeface="Wingdings" pitchFamily="2" charset="2"/>
              <a:buChar char="l"/>
            </a:pPr>
            <a:endParaRPr lang="en" altLang="zh-TW" sz="7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Evaluate the performance of face verification.</a:t>
            </a:r>
          </a:p>
          <a:p>
            <a:pPr marL="285750" indent="-285750">
              <a:buFont typeface="Wingdings" pitchFamily="2" charset="2"/>
              <a:buChar char="l"/>
            </a:pPr>
            <a:endParaRPr lang="en-US" altLang="zh-TW" sz="7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Provide the suitable preprocessing and postprocessing on different datasets.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9061F51E-DAA5-9E45-8E7C-47A52C574689}"/>
              </a:ext>
            </a:extLst>
          </p:cNvPr>
          <p:cNvSpPr txBox="1"/>
          <p:nvPr/>
        </p:nvSpPr>
        <p:spPr>
          <a:xfrm>
            <a:off x="4412254" y="4626976"/>
            <a:ext cx="238883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* Our system achieve zero False Accept in Face verification.</a:t>
            </a:r>
          </a:p>
        </p:txBody>
      </p:sp>
      <p:sp>
        <p:nvSpPr>
          <p:cNvPr id="67" name="標題 1">
            <a:extLst>
              <a:ext uri="{FF2B5EF4-FFF2-40B4-BE49-F238E27FC236}">
                <a16:creationId xmlns:a16="http://schemas.microsoft.com/office/drawing/2014/main" id="{33F3E332-B64E-7D4A-A918-B928934FC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Face Recognition System</a:t>
            </a:r>
          </a:p>
        </p:txBody>
      </p:sp>
    </p:spTree>
    <p:extLst>
      <p:ext uri="{BB962C8B-B14F-4D97-AF65-F5344CB8AC3E}">
        <p14:creationId xmlns:p14="http://schemas.microsoft.com/office/powerpoint/2010/main" val="4132078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62976B80-9F5E-1349-8ED5-20ED9B6F106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4844237" y="4774143"/>
            <a:ext cx="130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標題 1">
            <a:extLst>
              <a:ext uri="{FF2B5EF4-FFF2-40B4-BE49-F238E27FC236}">
                <a16:creationId xmlns:a16="http://schemas.microsoft.com/office/drawing/2014/main" id="{F1BC1AB5-1FFE-CB42-82A8-9D2620D3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  <p:sp>
        <p:nvSpPr>
          <p:cNvPr id="28" name="內容版面配置區 2">
            <a:extLst>
              <a:ext uri="{FF2B5EF4-FFF2-40B4-BE49-F238E27FC236}">
                <a16:creationId xmlns:a16="http://schemas.microsoft.com/office/drawing/2014/main" id="{C3E16597-53A0-524B-BBE2-8742336A8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47702"/>
          </a:xfrm>
        </p:spPr>
        <p:txBody>
          <a:bodyPr/>
          <a:lstStyle/>
          <a:p>
            <a:r>
              <a:rPr kumimoji="1" lang="en-US" altLang="zh-TW" dirty="0"/>
              <a:t>System flowchart</a:t>
            </a:r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E51808F-9C0D-0D44-9B07-802EA6ADB88A}"/>
              </a:ext>
            </a:extLst>
          </p:cNvPr>
          <p:cNvSpPr txBox="1"/>
          <p:nvPr/>
        </p:nvSpPr>
        <p:spPr>
          <a:xfrm>
            <a:off x="1877210" y="1757792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image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9CA78C20-03E6-CD46-9667-E7AFB0188B14}"/>
              </a:ext>
            </a:extLst>
          </p:cNvPr>
          <p:cNvSpPr/>
          <p:nvPr/>
        </p:nvSpPr>
        <p:spPr>
          <a:xfrm>
            <a:off x="579152" y="2577689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</a:t>
            </a:r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etection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3070554F-C4FE-6443-963D-47D346030A3C}"/>
              </a:ext>
            </a:extLst>
          </p:cNvPr>
          <p:cNvCxnSpPr>
            <a:cxnSpLocks/>
            <a:stCxn id="88" idx="3"/>
            <a:endCxn id="73" idx="1"/>
          </p:cNvCxnSpPr>
          <p:nvPr/>
        </p:nvCxnSpPr>
        <p:spPr>
          <a:xfrm flipV="1">
            <a:off x="1947303" y="4774143"/>
            <a:ext cx="2256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6F3C4AA-7480-4E43-97F1-B3845938412A}"/>
              </a:ext>
            </a:extLst>
          </p:cNvPr>
          <p:cNvSpPr txBox="1"/>
          <p:nvPr/>
        </p:nvSpPr>
        <p:spPr>
          <a:xfrm>
            <a:off x="1777181" y="5281299"/>
            <a:ext cx="1332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Aligned face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9C01EE0-FD56-E546-AE7A-3BB9D93822F3}"/>
              </a:ext>
            </a:extLst>
          </p:cNvPr>
          <p:cNvCxnSpPr>
            <a:cxnSpLocks/>
            <a:stCxn id="29" idx="2"/>
            <a:endCxn id="32" idx="0"/>
          </p:cNvCxnSpPr>
          <p:nvPr/>
        </p:nvCxnSpPr>
        <p:spPr>
          <a:xfrm>
            <a:off x="1263227" y="3135577"/>
            <a:ext cx="2" cy="1830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8" name="圓角矩形 87">
            <a:extLst>
              <a:ext uri="{FF2B5EF4-FFF2-40B4-BE49-F238E27FC236}">
                <a16:creationId xmlns:a16="http://schemas.microsoft.com/office/drawing/2014/main" id="{9B08BDC2-359B-A941-8A82-0EC40BCB53BF}"/>
              </a:ext>
            </a:extLst>
          </p:cNvPr>
          <p:cNvSpPr/>
          <p:nvPr/>
        </p:nvSpPr>
        <p:spPr>
          <a:xfrm>
            <a:off x="579154" y="4495201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Alignment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4" name="直線箭頭接點 93">
            <a:extLst>
              <a:ext uri="{FF2B5EF4-FFF2-40B4-BE49-F238E27FC236}">
                <a16:creationId xmlns:a16="http://schemas.microsoft.com/office/drawing/2014/main" id="{285250A0-9944-A047-A03E-48CA5F72B621}"/>
              </a:ext>
            </a:extLst>
          </p:cNvPr>
          <p:cNvCxnSpPr>
            <a:cxnSpLocks/>
          </p:cNvCxnSpPr>
          <p:nvPr/>
        </p:nvCxnSpPr>
        <p:spPr>
          <a:xfrm>
            <a:off x="1266903" y="4277441"/>
            <a:ext cx="0" cy="2073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9" name="直線箭頭接點 108">
            <a:extLst>
              <a:ext uri="{FF2B5EF4-FFF2-40B4-BE49-F238E27FC236}">
                <a16:creationId xmlns:a16="http://schemas.microsoft.com/office/drawing/2014/main" id="{75802271-55C8-C746-8982-82A3398CC4AB}"/>
              </a:ext>
            </a:extLst>
          </p:cNvPr>
          <p:cNvCxnSpPr>
            <a:cxnSpLocks/>
            <a:stCxn id="95" idx="3"/>
            <a:endCxn id="101" idx="1"/>
          </p:cNvCxnSpPr>
          <p:nvPr/>
        </p:nvCxnSpPr>
        <p:spPr>
          <a:xfrm>
            <a:off x="4434552" y="4774143"/>
            <a:ext cx="2014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92FE30AD-13AC-6C48-BF57-4E458AF2DE92}"/>
              </a:ext>
            </a:extLst>
          </p:cNvPr>
          <p:cNvSpPr/>
          <p:nvPr/>
        </p:nvSpPr>
        <p:spPr>
          <a:xfrm>
            <a:off x="7301815" y="5637997"/>
            <a:ext cx="14466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400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8210DDDC-0216-CB47-A104-2BE853C500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161" y="3318585"/>
            <a:ext cx="1224136" cy="948406"/>
          </a:xfrm>
          <a:prstGeom prst="rect">
            <a:avLst/>
          </a:prstGeom>
        </p:spPr>
      </p:pic>
      <p:sp>
        <p:nvSpPr>
          <p:cNvPr id="76" name="矩形 75">
            <a:extLst>
              <a:ext uri="{FF2B5EF4-FFF2-40B4-BE49-F238E27FC236}">
                <a16:creationId xmlns:a16="http://schemas.microsoft.com/office/drawing/2014/main" id="{D7EAC4FC-1B48-5348-A29C-75257088961D}"/>
              </a:ext>
            </a:extLst>
          </p:cNvPr>
          <p:cNvSpPr/>
          <p:nvPr/>
        </p:nvSpPr>
        <p:spPr>
          <a:xfrm>
            <a:off x="971600" y="3400855"/>
            <a:ext cx="432043" cy="505467"/>
          </a:xfrm>
          <a:prstGeom prst="rect">
            <a:avLst/>
          </a:prstGeom>
          <a:noFill/>
          <a:ln w="19050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B050"/>
              </a:solidFill>
            </a:endParaRPr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D5366B69-C752-B343-BACA-EB6182BA87C4}"/>
              </a:ext>
            </a:extLst>
          </p:cNvPr>
          <p:cNvCxnSpPr>
            <a:cxnSpLocks/>
          </p:cNvCxnSpPr>
          <p:nvPr/>
        </p:nvCxnSpPr>
        <p:spPr>
          <a:xfrm>
            <a:off x="1263229" y="2302404"/>
            <a:ext cx="1" cy="2648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3" name="圖片 72" descr="一張含有 個人, 男人, 領帶, 室內 的圖片&#10;&#10;自動產生的描述">
            <a:extLst>
              <a:ext uri="{FF2B5EF4-FFF2-40B4-BE49-F238E27FC236}">
                <a16:creationId xmlns:a16="http://schemas.microsoft.com/office/drawing/2014/main" id="{88B5339D-A7D4-A040-9ACF-16676CC43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2959" y="4426779"/>
            <a:ext cx="541120" cy="694728"/>
          </a:xfrm>
          <a:prstGeom prst="rect">
            <a:avLst/>
          </a:prstGeom>
        </p:spPr>
      </p:pic>
      <p:sp>
        <p:nvSpPr>
          <p:cNvPr id="95" name="圓角矩形 94">
            <a:extLst>
              <a:ext uri="{FF2B5EF4-FFF2-40B4-BE49-F238E27FC236}">
                <a16:creationId xmlns:a16="http://schemas.microsoft.com/office/drawing/2014/main" id="{3BC5B111-52F6-5442-993D-5929A1A12962}"/>
              </a:ext>
            </a:extLst>
          </p:cNvPr>
          <p:cNvSpPr/>
          <p:nvPr/>
        </p:nvSpPr>
        <p:spPr>
          <a:xfrm>
            <a:off x="2895132" y="4448338"/>
            <a:ext cx="1539420" cy="651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 E</a:t>
            </a:r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xtractor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2956F0B9-11FF-F74A-8373-F913C8E4CD73}"/>
              </a:ext>
            </a:extLst>
          </p:cNvPr>
          <p:cNvCxnSpPr>
            <a:cxnSpLocks/>
            <a:stCxn id="73" idx="3"/>
            <a:endCxn id="95" idx="1"/>
          </p:cNvCxnSpPr>
          <p:nvPr/>
        </p:nvCxnSpPr>
        <p:spPr>
          <a:xfrm>
            <a:off x="2714079" y="4774143"/>
            <a:ext cx="1810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01" name="表格 100">
            <a:extLst>
              <a:ext uri="{FF2B5EF4-FFF2-40B4-BE49-F238E27FC236}">
                <a16:creationId xmlns:a16="http://schemas.microsoft.com/office/drawing/2014/main" id="{A9F55595-682B-5048-911B-0107478AB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201031"/>
              </p:ext>
            </p:extLst>
          </p:nvPr>
        </p:nvGraphicFramePr>
        <p:xfrm>
          <a:off x="4635957" y="4195635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p:sp>
        <p:nvSpPr>
          <p:cNvPr id="128" name="菱形 127">
            <a:extLst>
              <a:ext uri="{FF2B5EF4-FFF2-40B4-BE49-F238E27FC236}">
                <a16:creationId xmlns:a16="http://schemas.microsoft.com/office/drawing/2014/main" id="{BBE822FE-2243-1D46-BD20-32070A596D67}"/>
              </a:ext>
            </a:extLst>
          </p:cNvPr>
          <p:cNvSpPr/>
          <p:nvPr/>
        </p:nvSpPr>
        <p:spPr>
          <a:xfrm>
            <a:off x="4986932" y="4124139"/>
            <a:ext cx="2208280" cy="129388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Measure</a:t>
            </a:r>
            <a:r>
              <a:rPr lang="en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similarity</a:t>
            </a:r>
            <a:endParaRPr lang="en-US" altLang="zh-TW" b="1" dirty="0"/>
          </a:p>
        </p:txBody>
      </p:sp>
      <p:cxnSp>
        <p:nvCxnSpPr>
          <p:cNvPr id="129" name="直線箭頭接點 128">
            <a:extLst>
              <a:ext uri="{FF2B5EF4-FFF2-40B4-BE49-F238E27FC236}">
                <a16:creationId xmlns:a16="http://schemas.microsoft.com/office/drawing/2014/main" id="{07E36FF1-59F6-F440-8BB7-CCD5D63D1F61}"/>
              </a:ext>
            </a:extLst>
          </p:cNvPr>
          <p:cNvCxnSpPr>
            <a:cxnSpLocks/>
            <a:stCxn id="128" idx="2"/>
            <a:endCxn id="133" idx="0"/>
          </p:cNvCxnSpPr>
          <p:nvPr/>
        </p:nvCxnSpPr>
        <p:spPr>
          <a:xfrm>
            <a:off x="6091072" y="5418025"/>
            <a:ext cx="0" cy="10213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86BEA5D-184B-2645-9285-978B3771A2B5}"/>
              </a:ext>
            </a:extLst>
          </p:cNvPr>
          <p:cNvSpPr txBox="1"/>
          <p:nvPr/>
        </p:nvSpPr>
        <p:spPr>
          <a:xfrm>
            <a:off x="5608407" y="6439341"/>
            <a:ext cx="96532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kumimoji="1"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ntruder</a:t>
            </a:r>
            <a:endParaRPr kumimoji="1" lang="zh-TW" altLang="en-US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67F4F862-7F1B-8B46-A0A6-BFF9A6C5F0F6}"/>
              </a:ext>
            </a:extLst>
          </p:cNvPr>
          <p:cNvSpPr txBox="1"/>
          <p:nvPr/>
        </p:nvSpPr>
        <p:spPr>
          <a:xfrm>
            <a:off x="5582759" y="5667073"/>
            <a:ext cx="101662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Below the</a:t>
            </a:r>
          </a:p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threshold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8" name="圓角矩形 137">
            <a:extLst>
              <a:ext uri="{FF2B5EF4-FFF2-40B4-BE49-F238E27FC236}">
                <a16:creationId xmlns:a16="http://schemas.microsoft.com/office/drawing/2014/main" id="{4FD34F72-014A-1E4B-A5C8-743D15FE6C7A}"/>
              </a:ext>
            </a:extLst>
          </p:cNvPr>
          <p:cNvSpPr/>
          <p:nvPr/>
        </p:nvSpPr>
        <p:spPr>
          <a:xfrm>
            <a:off x="4995664" y="3703545"/>
            <a:ext cx="2230781" cy="3074350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836BD0D1-8453-D445-AC47-04BB68B32DAB}"/>
              </a:ext>
            </a:extLst>
          </p:cNvPr>
          <p:cNvSpPr txBox="1"/>
          <p:nvPr/>
        </p:nvSpPr>
        <p:spPr>
          <a:xfrm>
            <a:off x="5381767" y="3186622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verification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157E6874-1B49-3845-9969-BB2853A99405}"/>
              </a:ext>
            </a:extLst>
          </p:cNvPr>
          <p:cNvSpPr txBox="1"/>
          <p:nvPr/>
        </p:nvSpPr>
        <p:spPr>
          <a:xfrm>
            <a:off x="3985326" y="5416846"/>
            <a:ext cx="150954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representations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5" name="肘形接點 144">
            <a:extLst>
              <a:ext uri="{FF2B5EF4-FFF2-40B4-BE49-F238E27FC236}">
                <a16:creationId xmlns:a16="http://schemas.microsoft.com/office/drawing/2014/main" id="{E7D136D9-EFAE-F545-97DF-9BC0AE1216A1}"/>
              </a:ext>
            </a:extLst>
          </p:cNvPr>
          <p:cNvCxnSpPr>
            <a:cxnSpLocks/>
            <a:stCxn id="128" idx="3"/>
            <a:endCxn id="113" idx="0"/>
          </p:cNvCxnSpPr>
          <p:nvPr/>
        </p:nvCxnSpPr>
        <p:spPr>
          <a:xfrm>
            <a:off x="7195212" y="4771082"/>
            <a:ext cx="829928" cy="86691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圓角矩形 147">
            <a:extLst>
              <a:ext uri="{FF2B5EF4-FFF2-40B4-BE49-F238E27FC236}">
                <a16:creationId xmlns:a16="http://schemas.microsoft.com/office/drawing/2014/main" id="{C70ED017-6D09-5849-8E8A-57F917F43796}"/>
              </a:ext>
            </a:extLst>
          </p:cNvPr>
          <p:cNvSpPr/>
          <p:nvPr/>
        </p:nvSpPr>
        <p:spPr>
          <a:xfrm>
            <a:off x="7333048" y="4365104"/>
            <a:ext cx="1374641" cy="1637443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70DB695D-5A40-6E41-B3DC-5CE3F2122187}"/>
              </a:ext>
            </a:extLst>
          </p:cNvPr>
          <p:cNvSpPr txBox="1"/>
          <p:nvPr/>
        </p:nvSpPr>
        <p:spPr>
          <a:xfrm>
            <a:off x="7333048" y="3836395"/>
            <a:ext cx="1374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identification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51" name="圖片 150">
            <a:extLst>
              <a:ext uri="{FF2B5EF4-FFF2-40B4-BE49-F238E27FC236}">
                <a16:creationId xmlns:a16="http://schemas.microsoft.com/office/drawing/2014/main" id="{5F3E70B8-14C3-AC44-A54A-211AE53640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158" y="1459391"/>
            <a:ext cx="1224136" cy="948406"/>
          </a:xfrm>
          <a:prstGeom prst="rect">
            <a:avLst/>
          </a:prstGeom>
        </p:spPr>
      </p:pic>
      <p:sp>
        <p:nvSpPr>
          <p:cNvPr id="34" name="圓角矩形 33">
            <a:extLst>
              <a:ext uri="{FF2B5EF4-FFF2-40B4-BE49-F238E27FC236}">
                <a16:creationId xmlns:a16="http://schemas.microsoft.com/office/drawing/2014/main" id="{931CF6DA-F9AC-DD41-805A-0113F6FE0428}"/>
              </a:ext>
            </a:extLst>
          </p:cNvPr>
          <p:cNvSpPr/>
          <p:nvPr/>
        </p:nvSpPr>
        <p:spPr>
          <a:xfrm>
            <a:off x="7392792" y="4925595"/>
            <a:ext cx="1263031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Re-ranking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5444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5575EF-CCE1-794F-8FDC-BC91E1FFF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lang="en" altLang="zh-TW" dirty="0">
                <a:hlinkClick r:id="rId3"/>
              </a:rPr>
              <a:t>Faceboxes: A CPU real-time face detector with high accuracy</a:t>
            </a:r>
            <a:endParaRPr lang="zh-TW" altLang="en-US" dirty="0"/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2E52029-4ADD-9645-BC65-86D6DD34A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2169873"/>
            <a:ext cx="6699901" cy="425923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10D72EE-0540-DD46-BCA7-08E062784072}"/>
              </a:ext>
            </a:extLst>
          </p:cNvPr>
          <p:cNvSpPr/>
          <p:nvPr/>
        </p:nvSpPr>
        <p:spPr>
          <a:xfrm>
            <a:off x="5553733" y="6429106"/>
            <a:ext cx="2332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TW" altLang="en-US" sz="1200" dirty="0"/>
              <a:t>https://arxiv.org/pdf/1708.05234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3120DEC1-454C-4149-9A5F-5EC68AE4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Detection (1/2)</a:t>
            </a:r>
          </a:p>
        </p:txBody>
      </p:sp>
    </p:spTree>
    <p:extLst>
      <p:ext uri="{BB962C8B-B14F-4D97-AF65-F5344CB8AC3E}">
        <p14:creationId xmlns:p14="http://schemas.microsoft.com/office/powerpoint/2010/main" val="2813540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kumimoji="1" lang="en-US" altLang="zh-TW" dirty="0"/>
              <a:t>MTCNN: </a:t>
            </a:r>
            <a:r>
              <a:rPr kumimoji="1" lang="en" altLang="zh-TW" dirty="0"/>
              <a:t>Joint Face Detection and Alignment using Multi-task Cascaded Convolutional Networks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45FDC1-BFB7-0F4E-A363-13B80ED25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2199195"/>
            <a:ext cx="3898337" cy="44879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6084168" y="6428102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https://arxiv.org/abs/1604.02878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Detection (2/2)</a:t>
            </a:r>
          </a:p>
        </p:txBody>
      </p:sp>
    </p:spTree>
    <p:extLst>
      <p:ext uri="{BB962C8B-B14F-4D97-AF65-F5344CB8AC3E}">
        <p14:creationId xmlns:p14="http://schemas.microsoft.com/office/powerpoint/2010/main" val="1076577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8478269A-F32C-8549-AFBC-597C7534F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Alignment</a:t>
            </a:r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0550B960-B17D-FB4A-8B36-264A5E9F3C9C}"/>
              </a:ext>
            </a:extLst>
          </p:cNvPr>
          <p:cNvGrpSpPr>
            <a:grpSpLocks noChangeAspect="1"/>
          </p:cNvGrpSpPr>
          <p:nvPr/>
        </p:nvGrpSpPr>
        <p:grpSpPr>
          <a:xfrm>
            <a:off x="300616" y="3429000"/>
            <a:ext cx="8280920" cy="2125427"/>
            <a:chOff x="232088" y="1628796"/>
            <a:chExt cx="10660975" cy="2736305"/>
          </a:xfrm>
        </p:grpSpPr>
        <p:pic>
          <p:nvPicPr>
            <p:cNvPr id="41" name="圖片 40" descr="一張含有 個人, 男人, 套裝, 服飾 的圖片&#10;&#10;自動產生的描述">
              <a:extLst>
                <a:ext uri="{FF2B5EF4-FFF2-40B4-BE49-F238E27FC236}">
                  <a16:creationId xmlns:a16="http://schemas.microsoft.com/office/drawing/2014/main" id="{A7944B7C-BCAA-F24E-8543-051180080B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26" t="20000" r="51575" b="34400"/>
            <a:stretch/>
          </p:blipFill>
          <p:spPr>
            <a:xfrm>
              <a:off x="232088" y="1628796"/>
              <a:ext cx="2304256" cy="2736303"/>
            </a:xfrm>
            <a:prstGeom prst="rect">
              <a:avLst/>
            </a:prstGeom>
          </p:spPr>
        </p:pic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20A34F84-86D7-1748-BFA5-4A330584D6C6}"/>
                </a:ext>
              </a:extLst>
            </p:cNvPr>
            <p:cNvGrpSpPr/>
            <p:nvPr/>
          </p:nvGrpSpPr>
          <p:grpSpPr>
            <a:xfrm>
              <a:off x="2536344" y="1628797"/>
              <a:ext cx="8356719" cy="2736304"/>
              <a:chOff x="2536344" y="1628797"/>
              <a:chExt cx="8356719" cy="2736304"/>
            </a:xfrm>
          </p:grpSpPr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35668C2E-8B8B-9F41-8133-4947A5B11B28}"/>
                  </a:ext>
                </a:extLst>
              </p:cNvPr>
              <p:cNvGrpSpPr/>
              <p:nvPr/>
            </p:nvGrpSpPr>
            <p:grpSpPr>
              <a:xfrm>
                <a:off x="2536344" y="1628797"/>
                <a:ext cx="6140113" cy="2736304"/>
                <a:chOff x="2536344" y="1628797"/>
                <a:chExt cx="6140113" cy="2736304"/>
              </a:xfrm>
            </p:grpSpPr>
            <p:cxnSp>
              <p:nvCxnSpPr>
                <p:cNvPr id="22" name="直線箭頭接點 21">
                  <a:extLst>
                    <a:ext uri="{FF2B5EF4-FFF2-40B4-BE49-F238E27FC236}">
                      <a16:creationId xmlns:a16="http://schemas.microsoft.com/office/drawing/2014/main" id="{CC0F5E98-1117-1A4D-950F-6565B95482CB}"/>
                    </a:ext>
                  </a:extLst>
                </p:cNvPr>
                <p:cNvCxnSpPr>
                  <a:cxnSpLocks/>
                  <a:stCxn id="41" idx="3"/>
                </p:cNvCxnSpPr>
                <p:nvPr/>
              </p:nvCxnSpPr>
              <p:spPr>
                <a:xfrm>
                  <a:off x="2536344" y="2996948"/>
                  <a:ext cx="511899" cy="2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箭頭接點 22">
                  <a:extLst>
                    <a:ext uri="{FF2B5EF4-FFF2-40B4-BE49-F238E27FC236}">
                      <a16:creationId xmlns:a16="http://schemas.microsoft.com/office/drawing/2014/main" id="{A9D68064-FDEF-C543-9CD8-4F2D39D127BA}"/>
                    </a:ext>
                  </a:extLst>
                </p:cNvPr>
                <p:cNvCxnSpPr>
                  <a:cxnSpLocks/>
                  <a:stCxn id="32" idx="3"/>
                  <a:endCxn id="33" idx="1"/>
                </p:cNvCxnSpPr>
                <p:nvPr/>
              </p:nvCxnSpPr>
              <p:spPr>
                <a:xfrm flipV="1">
                  <a:off x="5353370" y="2996949"/>
                  <a:ext cx="509851" cy="1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線箭頭接點 25">
                  <a:extLst>
                    <a:ext uri="{FF2B5EF4-FFF2-40B4-BE49-F238E27FC236}">
                      <a16:creationId xmlns:a16="http://schemas.microsoft.com/office/drawing/2014/main" id="{FA8D62EC-C027-7045-BAF9-E67D4CF301CE}"/>
                    </a:ext>
                  </a:extLst>
                </p:cNvPr>
                <p:cNvCxnSpPr>
                  <a:cxnSpLocks/>
                  <a:stCxn id="33" idx="3"/>
                </p:cNvCxnSpPr>
                <p:nvPr/>
              </p:nvCxnSpPr>
              <p:spPr>
                <a:xfrm>
                  <a:off x="8167477" y="2996949"/>
                  <a:ext cx="508980" cy="0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2" name="圖片 31" descr="一張含有 個人, 套裝, 男人, 服飾 的圖片&#10;&#10;自動產生的描述">
                  <a:extLst>
                    <a:ext uri="{FF2B5EF4-FFF2-40B4-BE49-F238E27FC236}">
                      <a16:creationId xmlns:a16="http://schemas.microsoft.com/office/drawing/2014/main" id="{0344C33C-0CF7-7640-A9A8-B726CA4B47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160" t="19901" r="51640" b="34499"/>
                <a:stretch/>
              </p:blipFill>
              <p:spPr>
                <a:xfrm>
                  <a:off x="3049114" y="1628798"/>
                  <a:ext cx="2304256" cy="2736303"/>
                </a:xfrm>
                <a:prstGeom prst="rect">
                  <a:avLst/>
                </a:prstGeom>
              </p:spPr>
            </p:pic>
            <p:pic>
              <p:nvPicPr>
                <p:cNvPr id="33" name="圖片 32" descr="一張含有 個人, 套裝, 男人, 服飾 的圖片&#10;&#10;自動產生的描述">
                  <a:extLst>
                    <a:ext uri="{FF2B5EF4-FFF2-40B4-BE49-F238E27FC236}">
                      <a16:creationId xmlns:a16="http://schemas.microsoft.com/office/drawing/2014/main" id="{A2AC70F8-6057-B04F-85B2-C962BDB256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226" t="20000" r="51575" b="34400"/>
                <a:stretch/>
              </p:blipFill>
              <p:spPr>
                <a:xfrm>
                  <a:off x="5863221" y="1628797"/>
                  <a:ext cx="2304256" cy="2736303"/>
                </a:xfrm>
                <a:prstGeom prst="rect">
                  <a:avLst/>
                </a:prstGeom>
              </p:spPr>
            </p:pic>
          </p:grpSp>
          <p:pic>
            <p:nvPicPr>
              <p:cNvPr id="42" name="圖片 41" descr="一張含有 個人, 男人, 領帶, 室內 的圖片&#10;&#10;自動產生的描述">
                <a:extLst>
                  <a:ext uri="{FF2B5EF4-FFF2-40B4-BE49-F238E27FC236}">
                    <a16:creationId xmlns:a16="http://schemas.microsoft.com/office/drawing/2014/main" id="{21139CD0-2070-3B42-A6AE-38EE2F12FC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8993"/>
              <a:stretch/>
            </p:blipFill>
            <p:spPr>
              <a:xfrm>
                <a:off x="8676457" y="1628797"/>
                <a:ext cx="2216606" cy="2736302"/>
              </a:xfrm>
              <a:prstGeom prst="rect">
                <a:avLst/>
              </a:prstGeom>
            </p:spPr>
          </p:pic>
        </p:grpSp>
      </p:grp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033C7F33-E0D5-A54E-B6B4-2BCB4AD23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943859"/>
          </a:xfrm>
        </p:spPr>
        <p:txBody>
          <a:bodyPr/>
          <a:lstStyle/>
          <a:p>
            <a:r>
              <a:rPr kumimoji="1" lang="en-US" altLang="zh-TW" dirty="0"/>
              <a:t>Dlib</a:t>
            </a:r>
          </a:p>
          <a:p>
            <a:pPr lvl="1"/>
            <a:r>
              <a:rPr lang="en-US" altLang="zh-TW" dirty="0">
                <a:hlinkClick r:id="rId7"/>
              </a:rPr>
              <a:t>V Kazemi, “</a:t>
            </a:r>
            <a:r>
              <a:rPr kumimoji="1" lang="en-US" altLang="zh-TW" dirty="0">
                <a:hlinkClick r:id="rId7"/>
              </a:rPr>
              <a:t>One millisecond face alignment with an ensemble of regression trees.”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2D alignment to get the canonical view of a face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87652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壁窗">
  <a:themeElements>
    <a:clrScheme name="壁窗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壁窗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107680</TotalTime>
  <Words>2956</Words>
  <Application>Microsoft Macintosh PowerPoint</Application>
  <PresentationFormat>如螢幕大小 (4:3)</PresentationFormat>
  <Paragraphs>940</Paragraphs>
  <Slides>51</Slides>
  <Notes>49</Notes>
  <HiddenSlides>1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62" baseType="lpstr">
      <vt:lpstr>Microsoft JhengHei</vt:lpstr>
      <vt:lpstr>新細明體</vt:lpstr>
      <vt:lpstr>標楷體</vt:lpstr>
      <vt:lpstr>Arial</vt:lpstr>
      <vt:lpstr>Calibri</vt:lpstr>
      <vt:lpstr>Cambria Math</vt:lpstr>
      <vt:lpstr>Symbol</vt:lpstr>
      <vt:lpstr>Times New Roman</vt:lpstr>
      <vt:lpstr>Wingdings</vt:lpstr>
      <vt:lpstr>Wingdings 2</vt:lpstr>
      <vt:lpstr>壁窗</vt:lpstr>
      <vt:lpstr>Improving ResNet-based Feature Extractor for Face Recognition via Re-ranking and Approximate Nearest Neighbor Search</vt:lpstr>
      <vt:lpstr>Outline</vt:lpstr>
      <vt:lpstr>Introduction</vt:lpstr>
      <vt:lpstr>Related Work</vt:lpstr>
      <vt:lpstr>Related Work</vt:lpstr>
      <vt:lpstr>Method</vt:lpstr>
      <vt:lpstr>Method of Face Detection (1/2)</vt:lpstr>
      <vt:lpstr>Method of Face Detection (2/2)</vt:lpstr>
      <vt:lpstr>Method of Face Alignment</vt:lpstr>
      <vt:lpstr>Method of Face Feature Extractor</vt:lpstr>
      <vt:lpstr>Method of Approximate Nearest Neighbor </vt:lpstr>
      <vt:lpstr>Method of Re-ranking</vt:lpstr>
      <vt:lpstr>Method of Re-ranking</vt:lpstr>
      <vt:lpstr>Method of Re-ranking</vt:lpstr>
      <vt:lpstr>Method of Re-ranking</vt:lpstr>
      <vt:lpstr>Method of Re-ranking</vt:lpstr>
      <vt:lpstr>Method of Re-ranking</vt:lpstr>
      <vt:lpstr>Experiments</vt:lpstr>
      <vt:lpstr>Experiments of Face Detection</vt:lpstr>
      <vt:lpstr>Experiments of Face Detection (cont.)</vt:lpstr>
      <vt:lpstr>Experiments of Face Detection (cont.)</vt:lpstr>
      <vt:lpstr>Experiments of Face Detection (cont.)</vt:lpstr>
      <vt:lpstr>Experiments of Face Detection (cont.)</vt:lpstr>
      <vt:lpstr>Experiments of Face Detection (cont.)</vt:lpstr>
      <vt:lpstr>Experiments of Face Verification  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Identification  </vt:lpstr>
      <vt:lpstr>Experiments of Face Identification  </vt:lpstr>
      <vt:lpstr>Experiments of Face Identification (1/2)  </vt:lpstr>
      <vt:lpstr>Experiments of Face Identification  </vt:lpstr>
      <vt:lpstr>Experiments of Face Identification (2/2)  </vt:lpstr>
      <vt:lpstr>Experiments of Face Identification (2/2)  </vt:lpstr>
      <vt:lpstr>Conclusions and Future Work</vt:lpstr>
      <vt:lpstr>PowerPoint 簡報</vt:lpstr>
      <vt:lpstr>Experiments</vt:lpstr>
      <vt:lpstr>Experiments of face verification (cont.)</vt:lpstr>
      <vt:lpstr>Experiments of Face Identification  </vt:lpstr>
      <vt:lpstr>Experiments of Face Identification (cont.)</vt:lpstr>
      <vt:lpstr>Experiments of Face Identification (cont.)</vt:lpstr>
      <vt:lpstr>Experiments of Face Identification (cont.)</vt:lpstr>
      <vt:lpstr>Experiments of Face Identification (cont.)</vt:lpstr>
      <vt:lpstr>Experiments of Face Identification  </vt:lpstr>
      <vt:lpstr>Experiments of Face Identification (cont.)</vt:lpstr>
      <vt:lpstr>Method</vt:lpstr>
      <vt:lpstr>Experiments of Face Identification  </vt:lpstr>
      <vt:lpstr>Face Recognition System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NTHU CS Dept., Ph.D. Dissertation Presentation  Discovering Discriminative Features with Applications to Music Genre/Mood Classification</dc:title>
  <dc:creator>E C</dc:creator>
  <cp:lastModifiedBy>kevin hsiao</cp:lastModifiedBy>
  <cp:revision>4954</cp:revision>
  <dcterms:created xsi:type="dcterms:W3CDTF">2008-11-09T17:03:56Z</dcterms:created>
  <dcterms:modified xsi:type="dcterms:W3CDTF">2019-06-10T04:03:55Z</dcterms:modified>
</cp:coreProperties>
</file>